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sldIdLst>
    <p:sldId id="256" r:id="rId3"/>
    <p:sldId id="257" r:id="rId4"/>
    <p:sldId id="315" r:id="rId5"/>
    <p:sldId id="316" r:id="rId6"/>
    <p:sldId id="278" r:id="rId7"/>
    <p:sldId id="277" r:id="rId8"/>
    <p:sldId id="305" r:id="rId9"/>
    <p:sldId id="300" r:id="rId10"/>
    <p:sldId id="288" r:id="rId11"/>
    <p:sldId id="302" r:id="rId12"/>
    <p:sldId id="299" r:id="rId13"/>
    <p:sldId id="301" r:id="rId14"/>
    <p:sldId id="304" r:id="rId15"/>
    <p:sldId id="286" r:id="rId16"/>
    <p:sldId id="292" r:id="rId17"/>
    <p:sldId id="295" r:id="rId18"/>
    <p:sldId id="294" r:id="rId19"/>
    <p:sldId id="296" r:id="rId20"/>
    <p:sldId id="297" r:id="rId21"/>
    <p:sldId id="290" r:id="rId22"/>
    <p:sldId id="303" r:id="rId23"/>
    <p:sldId id="285" r:id="rId24"/>
    <p:sldId id="267" r:id="rId25"/>
    <p:sldId id="276" r:id="rId26"/>
    <p:sldId id="261" r:id="rId27"/>
    <p:sldId id="262" r:id="rId28"/>
    <p:sldId id="280" r:id="rId29"/>
    <p:sldId id="259" r:id="rId30"/>
    <p:sldId id="268" r:id="rId31"/>
    <p:sldId id="275" r:id="rId32"/>
    <p:sldId id="308" r:id="rId33"/>
    <p:sldId id="313" r:id="rId34"/>
    <p:sldId id="269" r:id="rId35"/>
    <p:sldId id="314" r:id="rId36"/>
    <p:sldId id="263" r:id="rId37"/>
    <p:sldId id="306" r:id="rId38"/>
    <p:sldId id="307" r:id="rId39"/>
    <p:sldId id="264" r:id="rId40"/>
    <p:sldId id="309" r:id="rId41"/>
    <p:sldId id="310" r:id="rId42"/>
    <p:sldId id="311" r:id="rId43"/>
    <p:sldId id="312" r:id="rId44"/>
    <p:sldId id="265" r:id="rId45"/>
    <p:sldId id="281"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4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D35C57-5252-4492-9CEA-0E7C1FD0ED50}" v="6" dt="2022-08-25T07:13:49.0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1" autoAdjust="0"/>
    <p:restoredTop sz="94660"/>
  </p:normalViewPr>
  <p:slideViewPr>
    <p:cSldViewPr snapToGrid="0">
      <p:cViewPr varScale="1">
        <p:scale>
          <a:sx n="42" d="100"/>
          <a:sy n="42" d="100"/>
        </p:scale>
        <p:origin x="589" y="2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1/27/2024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1/27/2024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D1434">
                    <a:lumMod val="75000"/>
                    <a:lumOff val="25000"/>
                  </a:srgbClr>
                </a:solidFill>
              </a:rPr>
              <a:pPr/>
              <a:t>1/27/2024</a:t>
            </a:fld>
            <a:endParaRPr lang="en-US" dirty="0">
              <a:solidFill>
                <a:srgbClr val="4D1434">
                  <a:lumMod val="75000"/>
                  <a:lumOff val="25000"/>
                </a:srgbClr>
              </a:solidFill>
            </a:endParaRP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solidFill>
                <a:srgbClr val="4D1434">
                  <a:lumMod val="75000"/>
                  <a:lumOff val="25000"/>
                </a:srgbClr>
              </a:solidFill>
            </a:endParaRP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D1434">
                    <a:lumMod val="75000"/>
                    <a:lumOff val="25000"/>
                  </a:srgbClr>
                </a:solidFill>
              </a:rPr>
              <a:pPr/>
              <a:t>‹#›</a:t>
            </a:fld>
            <a:endParaRPr lang="en-US" dirty="0">
              <a:solidFill>
                <a:srgbClr val="4D1434">
                  <a:lumMod val="75000"/>
                  <a:lumOff val="25000"/>
                </a:srgbClr>
              </a:solidFill>
            </a:endParaRPr>
          </a:p>
        </p:txBody>
      </p:sp>
    </p:spTree>
    <p:extLst>
      <p:ext uri="{BB962C8B-B14F-4D97-AF65-F5344CB8AC3E}">
        <p14:creationId xmlns:p14="http://schemas.microsoft.com/office/powerpoint/2010/main" val="16809079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5" name="Footer Placeholder 4"/>
          <p:cNvSpPr>
            <a:spLocks noGrp="1"/>
          </p:cNvSpPr>
          <p:nvPr>
            <p:ph type="ftr" sz="quarter" idx="11"/>
          </p:nvPr>
        </p:nvSpPr>
        <p:spPr/>
        <p:txBody>
          <a:bodyPr/>
          <a:lstStyle/>
          <a:p>
            <a:endParaRPr lang="en-US" dirty="0">
              <a:solidFill>
                <a:srgbClr val="903163"/>
              </a:solidFill>
            </a:endParaRPr>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2160969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D1434">
                    <a:lumMod val="75000"/>
                    <a:lumOff val="25000"/>
                  </a:srgbClr>
                </a:solidFill>
              </a:rPr>
              <a:pPr/>
              <a:t>1/27/2024</a:t>
            </a:fld>
            <a:endParaRPr lang="en-US" dirty="0">
              <a:solidFill>
                <a:srgbClr val="4D1434">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D1434">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D1434">
                    <a:lumMod val="75000"/>
                    <a:lumOff val="25000"/>
                  </a:srgbClr>
                </a:solidFill>
              </a:rPr>
              <a:pPr/>
              <a:t>‹#›</a:t>
            </a:fld>
            <a:endParaRPr lang="en-US" dirty="0">
              <a:solidFill>
                <a:srgbClr val="4D1434">
                  <a:lumMod val="75000"/>
                  <a:lumOff val="25000"/>
                </a:srgbClr>
              </a:solidFill>
            </a:endParaRPr>
          </a:p>
        </p:txBody>
      </p:sp>
    </p:spTree>
    <p:extLst>
      <p:ext uri="{BB962C8B-B14F-4D97-AF65-F5344CB8AC3E}">
        <p14:creationId xmlns:p14="http://schemas.microsoft.com/office/powerpoint/2010/main" val="23982299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6" name="Footer Placeholder 5"/>
          <p:cNvSpPr>
            <a:spLocks noGrp="1"/>
          </p:cNvSpPr>
          <p:nvPr>
            <p:ph type="ftr" sz="quarter" idx="11"/>
          </p:nvPr>
        </p:nvSpPr>
        <p:spPr/>
        <p:txBody>
          <a:bodyPr/>
          <a:lstStyle/>
          <a:p>
            <a:endParaRPr lang="en-US" dirty="0">
              <a:solidFill>
                <a:srgbClr val="903163"/>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442490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8" name="Footer Placeholder 7"/>
          <p:cNvSpPr>
            <a:spLocks noGrp="1"/>
          </p:cNvSpPr>
          <p:nvPr>
            <p:ph type="ftr" sz="quarter" idx="11"/>
          </p:nvPr>
        </p:nvSpPr>
        <p:spPr/>
        <p:txBody>
          <a:bodyPr/>
          <a:lstStyle/>
          <a:p>
            <a:endParaRPr lang="en-US" dirty="0">
              <a:solidFill>
                <a:srgbClr val="903163"/>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681892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4" name="Footer Placeholder 3"/>
          <p:cNvSpPr>
            <a:spLocks noGrp="1"/>
          </p:cNvSpPr>
          <p:nvPr>
            <p:ph type="ftr" sz="quarter" idx="11"/>
          </p:nvPr>
        </p:nvSpPr>
        <p:spPr/>
        <p:txBody>
          <a:bodyPr/>
          <a:lstStyle/>
          <a:p>
            <a:endParaRPr lang="en-US" dirty="0">
              <a:solidFill>
                <a:srgbClr val="903163"/>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2113717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3" name="Footer Placeholder 2"/>
          <p:cNvSpPr>
            <a:spLocks noGrp="1"/>
          </p:cNvSpPr>
          <p:nvPr>
            <p:ph type="ftr" sz="quarter" idx="11"/>
          </p:nvPr>
        </p:nvSpPr>
        <p:spPr/>
        <p:txBody>
          <a:bodyPr/>
          <a:lstStyle/>
          <a:p>
            <a:endParaRPr lang="en-US" dirty="0">
              <a:solidFill>
                <a:srgbClr val="903163"/>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1229634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solidFill>
                  <a:srgbClr val="4D1434">
                    <a:lumMod val="75000"/>
                    <a:lumOff val="25000"/>
                  </a:srgbClr>
                </a:solidFill>
              </a:rPr>
              <a:pPr/>
              <a:t>1/27/2024</a:t>
            </a:fld>
            <a:endParaRPr lang="en-US" dirty="0">
              <a:solidFill>
                <a:srgbClr val="4D1434">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solidFill>
                <a:srgbClr val="4D1434">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solidFill>
                  <a:srgbClr val="4D1434">
                    <a:lumMod val="75000"/>
                    <a:lumOff val="25000"/>
                  </a:srgbClr>
                </a:solidFill>
              </a:rPr>
              <a:pPr/>
              <a:t>‹#›</a:t>
            </a:fld>
            <a:endParaRPr lang="en-US" dirty="0">
              <a:solidFill>
                <a:srgbClr val="4D1434">
                  <a:lumMod val="75000"/>
                  <a:lumOff val="25000"/>
                </a:srgbClr>
              </a:solidFill>
            </a:endParaRPr>
          </a:p>
        </p:txBody>
      </p:sp>
    </p:spTree>
    <p:extLst>
      <p:ext uri="{BB962C8B-B14F-4D97-AF65-F5344CB8AC3E}">
        <p14:creationId xmlns:p14="http://schemas.microsoft.com/office/powerpoint/2010/main" val="975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6" name="Footer Placeholder 5"/>
          <p:cNvSpPr>
            <a:spLocks noGrp="1"/>
          </p:cNvSpPr>
          <p:nvPr>
            <p:ph type="ftr" sz="quarter" idx="11"/>
          </p:nvPr>
        </p:nvSpPr>
        <p:spPr/>
        <p:txBody>
          <a:bodyPr/>
          <a:lstStyle/>
          <a:p>
            <a:endParaRPr lang="en-US" dirty="0">
              <a:solidFill>
                <a:srgbClr val="903163"/>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32315188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5" name="Footer Placeholder 4"/>
          <p:cNvSpPr>
            <a:spLocks noGrp="1"/>
          </p:cNvSpPr>
          <p:nvPr>
            <p:ph type="ftr" sz="quarter" idx="11"/>
          </p:nvPr>
        </p:nvSpPr>
        <p:spPr/>
        <p:txBody>
          <a:bodyPr/>
          <a:lstStyle/>
          <a:p>
            <a:endParaRPr lang="en-US" dirty="0">
              <a:solidFill>
                <a:srgbClr val="903163"/>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dirty="0">
                <a:solidFill>
                  <a:srgbClr val="903163"/>
                </a:solidFill>
              </a:rPr>
              <a:pPr/>
              <a:t>‹#›</a:t>
            </a:fld>
            <a:endParaRPr lang="en-US" dirty="0">
              <a:solidFill>
                <a:srgbClr val="903163"/>
              </a:solidFill>
            </a:endParaRPr>
          </a:p>
        </p:txBody>
      </p:sp>
    </p:spTree>
    <p:extLst>
      <p:ext uri="{BB962C8B-B14F-4D97-AF65-F5344CB8AC3E}">
        <p14:creationId xmlns:p14="http://schemas.microsoft.com/office/powerpoint/2010/main" val="39190729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solidFill>
                  <a:srgbClr val="4D1434">
                    <a:lumMod val="75000"/>
                    <a:lumOff val="25000"/>
                  </a:srgbClr>
                </a:solidFill>
              </a:rPr>
              <a:pPr/>
              <a:t>1/27/2024</a:t>
            </a:fld>
            <a:endParaRPr lang="en-US" dirty="0">
              <a:solidFill>
                <a:srgbClr val="4D1434">
                  <a:lumMod val="75000"/>
                  <a:lumOff val="25000"/>
                </a:srgbClr>
              </a:solidFill>
            </a:endParaRPr>
          </a:p>
        </p:txBody>
      </p:sp>
      <p:sp>
        <p:nvSpPr>
          <p:cNvPr id="5" name="Footer Placeholder 4"/>
          <p:cNvSpPr>
            <a:spLocks noGrp="1"/>
          </p:cNvSpPr>
          <p:nvPr>
            <p:ph type="ftr" sz="quarter" idx="11"/>
          </p:nvPr>
        </p:nvSpPr>
        <p:spPr>
          <a:xfrm>
            <a:off x="774923" y="5951811"/>
            <a:ext cx="7896279" cy="365125"/>
          </a:xfrm>
        </p:spPr>
        <p:txBody>
          <a:bodyPr/>
          <a:lstStyle/>
          <a:p>
            <a:endParaRPr lang="en-US" dirty="0">
              <a:solidFill>
                <a:srgbClr val="903163"/>
              </a:solidFill>
            </a:endParaRP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solidFill>
                  <a:srgbClr val="4D1434">
                    <a:lumMod val="75000"/>
                    <a:lumOff val="25000"/>
                  </a:srgbClr>
                </a:solidFill>
              </a:rPr>
              <a:pPr/>
              <a:t>‹#›</a:t>
            </a:fld>
            <a:endParaRPr lang="en-US" dirty="0">
              <a:solidFill>
                <a:srgbClr val="4D1434">
                  <a:lumMod val="75000"/>
                  <a:lumOff val="25000"/>
                </a:srgbClr>
              </a:solidFill>
            </a:endParaRPr>
          </a:p>
        </p:txBody>
      </p:sp>
    </p:spTree>
    <p:extLst>
      <p:ext uri="{BB962C8B-B14F-4D97-AF65-F5344CB8AC3E}">
        <p14:creationId xmlns:p14="http://schemas.microsoft.com/office/powerpoint/2010/main" val="1336175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1/27/2024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1/27/2024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1/27/2024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solidFill>
                  <a:srgbClr val="903163"/>
                </a:solidFill>
              </a:rPr>
              <a:pPr/>
              <a:t>1/27/2024</a:t>
            </a:fld>
            <a:endParaRPr lang="en-US" dirty="0">
              <a:solidFill>
                <a:srgbClr val="903163"/>
              </a:solidFill>
            </a:endParaRP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solidFill>
                <a:srgbClr val="903163"/>
              </a:solidFill>
            </a:endParaRP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solidFill>
                  <a:srgbClr val="903163"/>
                </a:solidFill>
              </a:rPr>
              <a:pPr/>
              <a:t>‹#›</a:t>
            </a:fld>
            <a:endParaRPr lang="en-US" dirty="0">
              <a:solidFill>
                <a:srgbClr val="903163"/>
              </a:solidFill>
            </a:endParaRP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5790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7464" y="636305"/>
            <a:ext cx="8662730" cy="886265"/>
          </a:xfrm>
        </p:spPr>
        <p:txBody>
          <a:bodyPr anchor="t">
            <a:noAutofit/>
          </a:bodyPr>
          <a:lstStyle/>
          <a:p>
            <a:r>
              <a:rPr lang="en-US" sz="6000" b="1" dirty="0" smtClean="0"/>
              <a:t>Robotics Lab 1</a:t>
            </a:r>
            <a:endParaRPr lang="en-US" sz="6000" b="1" dirty="0"/>
          </a:p>
        </p:txBody>
      </p:sp>
      <p:sp>
        <p:nvSpPr>
          <p:cNvPr id="3" name="Subtitle 2"/>
          <p:cNvSpPr>
            <a:spLocks noGrp="1"/>
          </p:cNvSpPr>
          <p:nvPr>
            <p:ph type="subTitle" idx="1"/>
          </p:nvPr>
        </p:nvSpPr>
        <p:spPr>
          <a:xfrm>
            <a:off x="581194" y="5681911"/>
            <a:ext cx="10993546" cy="836373"/>
          </a:xfrm>
        </p:spPr>
        <p:txBody>
          <a:bodyPr>
            <a:normAutofit/>
          </a:bodyPr>
          <a:lstStyle/>
          <a:p>
            <a:pPr algn="ctr">
              <a:spcBef>
                <a:spcPts val="0"/>
              </a:spcBef>
              <a:spcAft>
                <a:spcPts val="0"/>
              </a:spcAft>
            </a:pPr>
            <a:r>
              <a:rPr lang="en-US" sz="2000" dirty="0" smtClean="0">
                <a:solidFill>
                  <a:schemeClr val="bg1"/>
                </a:solidFill>
              </a:rPr>
              <a:t>School of electrical engineering and computer science</a:t>
            </a:r>
          </a:p>
          <a:p>
            <a:pPr algn="ctr">
              <a:spcBef>
                <a:spcPts val="0"/>
              </a:spcBef>
              <a:spcAft>
                <a:spcPts val="0"/>
              </a:spcAft>
            </a:pPr>
            <a:r>
              <a:rPr lang="en-US" sz="2000" dirty="0" smtClean="0">
                <a:solidFill>
                  <a:schemeClr val="bg1"/>
                </a:solidFill>
              </a:rPr>
              <a:t>National University of Sciences and Technology</a:t>
            </a:r>
            <a:endParaRPr lang="en-US" sz="2000" dirty="0">
              <a:solidFill>
                <a:schemeClr val="bg1"/>
              </a:solidFill>
            </a:endParaRPr>
          </a:p>
        </p:txBody>
      </p:sp>
      <p:sp>
        <p:nvSpPr>
          <p:cNvPr id="5" name="Title 1"/>
          <p:cNvSpPr txBox="1">
            <a:spLocks/>
          </p:cNvSpPr>
          <p:nvPr/>
        </p:nvSpPr>
        <p:spPr>
          <a:xfrm>
            <a:off x="665600" y="1447709"/>
            <a:ext cx="7284345" cy="92846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cap="none" dirty="0" smtClean="0"/>
              <a:t>Python Programming in</a:t>
            </a:r>
            <a:endParaRPr lang="en-US" sz="4800" cap="none" dirty="0"/>
          </a:p>
        </p:txBody>
      </p:sp>
      <p:sp>
        <p:nvSpPr>
          <p:cNvPr id="9" name="Oval 8"/>
          <p:cNvSpPr/>
          <p:nvPr/>
        </p:nvSpPr>
        <p:spPr>
          <a:xfrm>
            <a:off x="8145197" y="590844"/>
            <a:ext cx="3204972" cy="32049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342" y="762875"/>
            <a:ext cx="2779575" cy="2779575"/>
          </a:xfrm>
          <a:prstGeom prst="rect">
            <a:avLst/>
          </a:prstGeom>
        </p:spPr>
      </p:pic>
      <p:sp>
        <p:nvSpPr>
          <p:cNvPr id="18" name="Snip Same Side Corner Rectangle 17"/>
          <p:cNvSpPr/>
          <p:nvPr/>
        </p:nvSpPr>
        <p:spPr>
          <a:xfrm>
            <a:off x="450166" y="2897949"/>
            <a:ext cx="4149969" cy="1038547"/>
          </a:xfrm>
          <a:prstGeom prst="snip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6" name="Title 1"/>
          <p:cNvSpPr txBox="1">
            <a:spLocks/>
          </p:cNvSpPr>
          <p:nvPr/>
        </p:nvSpPr>
        <p:spPr>
          <a:xfrm>
            <a:off x="703384" y="2999014"/>
            <a:ext cx="5683347" cy="1005261"/>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dirty="0" smtClean="0">
                <a:solidFill>
                  <a:schemeClr val="bg1"/>
                </a:solidFill>
              </a:rPr>
              <a:t>MUNADI SIAL</a:t>
            </a:r>
            <a:endParaRPr lang="en-US" sz="4400" dirty="0">
              <a:solidFill>
                <a:schemeClr val="bg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642" y="4297509"/>
            <a:ext cx="1353425" cy="1335885"/>
          </a:xfrm>
          <a:prstGeom prst="rect">
            <a:avLst/>
          </a:prstGeom>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6846" y="4300523"/>
            <a:ext cx="1313788" cy="1296763"/>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219" y="4281071"/>
            <a:ext cx="1387545" cy="1369561"/>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0238" y="4252020"/>
            <a:ext cx="1366154" cy="1379206"/>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9479" y="4296080"/>
            <a:ext cx="1357634" cy="1370604"/>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00200" y="4313927"/>
            <a:ext cx="1320675" cy="1333292"/>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83962" y="4296080"/>
            <a:ext cx="1325190" cy="1386487"/>
          </a:xfrm>
          <a:prstGeom prst="rect">
            <a:avLst/>
          </a:prstGeom>
        </p:spPr>
      </p:pic>
      <p:sp>
        <p:nvSpPr>
          <p:cNvPr id="16" name="Title 1"/>
          <p:cNvSpPr txBox="1">
            <a:spLocks/>
          </p:cNvSpPr>
          <p:nvPr/>
        </p:nvSpPr>
        <p:spPr>
          <a:xfrm>
            <a:off x="665599" y="2053798"/>
            <a:ext cx="7284345" cy="92846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cap="none" dirty="0" smtClean="0"/>
              <a:t>Linux Ubuntu</a:t>
            </a:r>
            <a:endParaRPr lang="en-US" sz="4800" cap="none" dirty="0"/>
          </a:p>
        </p:txBody>
      </p:sp>
    </p:spTree>
    <p:extLst>
      <p:ext uri="{BB962C8B-B14F-4D97-AF65-F5344CB8AC3E}">
        <p14:creationId xmlns:p14="http://schemas.microsoft.com/office/powerpoint/2010/main" val="4015670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Examples - Manipulators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8771200" y="4904815"/>
            <a:ext cx="3080825" cy="165998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err="1" smtClean="0">
                <a:solidFill>
                  <a:prstClr val="black"/>
                </a:solidFill>
                <a:cs typeface="Courier New" panose="02070309020205020404" pitchFamily="49" charset="0"/>
              </a:rPr>
              <a:t>Franka</a:t>
            </a:r>
            <a:r>
              <a:rPr lang="en-US" sz="2400" b="1" cap="none" dirty="0" smtClean="0">
                <a:solidFill>
                  <a:prstClr val="black"/>
                </a:solidFill>
                <a:cs typeface="Courier New" panose="02070309020205020404" pitchFamily="49" charset="0"/>
              </a:rPr>
              <a:t> </a:t>
            </a:r>
            <a:r>
              <a:rPr lang="en-US" sz="2400" b="1" cap="none" dirty="0" err="1" smtClean="0">
                <a:solidFill>
                  <a:prstClr val="black"/>
                </a:solidFill>
                <a:cs typeface="Courier New" panose="02070309020205020404" pitchFamily="49" charset="0"/>
              </a:rPr>
              <a:t>Emika</a:t>
            </a:r>
            <a:endParaRPr lang="en-US" sz="2400" b="1"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A manipulator with seven degrees of freedom</a:t>
            </a: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sp>
        <p:nvSpPr>
          <p:cNvPr id="4" name="Title 1"/>
          <p:cNvSpPr txBox="1">
            <a:spLocks/>
          </p:cNvSpPr>
          <p:nvPr/>
        </p:nvSpPr>
        <p:spPr>
          <a:xfrm>
            <a:off x="4739903" y="4969134"/>
            <a:ext cx="3319982" cy="159566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ABB IRB 340</a:t>
            </a:r>
          </a:p>
          <a:p>
            <a:r>
              <a:rPr lang="en-US" sz="2400" cap="none" dirty="0" smtClean="0">
                <a:solidFill>
                  <a:prstClr val="black"/>
                </a:solidFill>
                <a:cs typeface="Courier New" panose="02070309020205020404" pitchFamily="49" charset="0"/>
              </a:rPr>
              <a:t>A parallel-arm robot. Parallel arms mostly of research interest.</a:t>
            </a:r>
            <a:endParaRPr lang="en-US" sz="2400" cap="none" dirty="0">
              <a:solidFill>
                <a:prstClr val="black"/>
              </a:solidFill>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8897006" y="1129447"/>
            <a:ext cx="2744002" cy="3678940"/>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4793356" y="1367809"/>
            <a:ext cx="3463475" cy="3467588"/>
          </a:xfrm>
          <a:prstGeom prst="rect">
            <a:avLst/>
          </a:prstGeom>
          <a:ln>
            <a:solidFill>
              <a:schemeClr val="accent1"/>
            </a:solidFill>
          </a:ln>
        </p:spPr>
      </p:pic>
      <p:sp>
        <p:nvSpPr>
          <p:cNvPr id="9" name="Title 1"/>
          <p:cNvSpPr txBox="1">
            <a:spLocks/>
          </p:cNvSpPr>
          <p:nvPr/>
        </p:nvSpPr>
        <p:spPr>
          <a:xfrm>
            <a:off x="492367" y="5000058"/>
            <a:ext cx="3896752"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prstClr val="black"/>
                </a:solidFill>
                <a:cs typeface="Courier New" panose="02070309020205020404" pitchFamily="49" charset="0"/>
              </a:rPr>
              <a:t>UR5 Robot </a:t>
            </a:r>
            <a:r>
              <a:rPr lang="en-US" sz="2400" b="1" cap="none" dirty="0" smtClean="0">
                <a:solidFill>
                  <a:prstClr val="black"/>
                </a:solidFill>
                <a:cs typeface="Courier New" panose="02070309020205020404" pitchFamily="49" charset="0"/>
              </a:rPr>
              <a:t>Arm</a:t>
            </a:r>
          </a:p>
          <a:p>
            <a:r>
              <a:rPr lang="en-US" sz="2400" cap="none" dirty="0" smtClean="0">
                <a:solidFill>
                  <a:prstClr val="black"/>
                </a:solidFill>
                <a:cs typeface="Courier New" panose="02070309020205020404" pitchFamily="49" charset="0"/>
              </a:rPr>
              <a:t>An </a:t>
            </a:r>
            <a:r>
              <a:rPr lang="en-US" sz="2400" cap="none" dirty="0">
                <a:solidFill>
                  <a:prstClr val="black"/>
                </a:solidFill>
                <a:cs typeface="Courier New" panose="02070309020205020404" pitchFamily="49" charset="0"/>
              </a:rPr>
              <a:t>industrial </a:t>
            </a:r>
            <a:r>
              <a:rPr lang="en-US" sz="2400" cap="none" dirty="0" smtClean="0">
                <a:solidFill>
                  <a:prstClr val="black"/>
                </a:solidFill>
                <a:cs typeface="Courier New" panose="02070309020205020404" pitchFamily="49" charset="0"/>
              </a:rPr>
              <a:t>arm </a:t>
            </a:r>
            <a:r>
              <a:rPr lang="en-US" sz="2400" cap="none" dirty="0">
                <a:solidFill>
                  <a:prstClr val="black"/>
                </a:solidFill>
                <a:cs typeface="Courier New" panose="02070309020205020404" pitchFamily="49" charset="0"/>
              </a:rPr>
              <a:t>used </a:t>
            </a:r>
            <a:r>
              <a:rPr lang="en-US" sz="2400" cap="none" dirty="0" smtClean="0">
                <a:solidFill>
                  <a:prstClr val="black"/>
                </a:solidFill>
                <a:cs typeface="Courier New" panose="02070309020205020404" pitchFamily="49" charset="0"/>
              </a:rPr>
              <a:t>to automate tasks </a:t>
            </a:r>
            <a:r>
              <a:rPr lang="en-US" sz="2400" cap="none" dirty="0">
                <a:solidFill>
                  <a:prstClr val="black"/>
                </a:solidFill>
                <a:cs typeface="Courier New" panose="02070309020205020404" pitchFamily="49" charset="0"/>
              </a:rPr>
              <a:t>in the manufacturing sector</a:t>
            </a: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pic>
        <p:nvPicPr>
          <p:cNvPr id="10" name="Picture 2" descr="UR5 | Universal Robots | Collaborative Robots | WiredWor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776" y="1651946"/>
            <a:ext cx="3607361" cy="3156441"/>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922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Examples</a:t>
            </a:r>
            <a:endParaRPr lang="en-US" sz="4400" cap="none" dirty="0">
              <a:solidFill>
                <a:srgbClr val="4D1434"/>
              </a:solidFill>
              <a:latin typeface="Arial Narrow" panose="020B0606020202030204" pitchFamily="34" charset="0"/>
            </a:endParaRPr>
          </a:p>
        </p:txBody>
      </p:sp>
      <p:sp>
        <p:nvSpPr>
          <p:cNvPr id="4" name="Title 1"/>
          <p:cNvSpPr txBox="1">
            <a:spLocks/>
          </p:cNvSpPr>
          <p:nvPr/>
        </p:nvSpPr>
        <p:spPr>
          <a:xfrm>
            <a:off x="4051497" y="4360989"/>
            <a:ext cx="3657600" cy="2208628"/>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err="1">
                <a:solidFill>
                  <a:prstClr val="black"/>
                </a:solidFill>
                <a:cs typeface="Courier New" panose="02070309020205020404" pitchFamily="49" charset="0"/>
              </a:rPr>
              <a:t>RoboNaut</a:t>
            </a:r>
            <a:r>
              <a:rPr lang="en-US" sz="2400" b="1" cap="none" dirty="0">
                <a:solidFill>
                  <a:prstClr val="black"/>
                </a:solidFill>
                <a:cs typeface="Courier New" panose="02070309020205020404" pitchFamily="49" charset="0"/>
              </a:rPr>
              <a:t> 2: </a:t>
            </a:r>
            <a:endParaRPr lang="en-US" sz="2400" b="1"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A </a:t>
            </a:r>
            <a:r>
              <a:rPr lang="en-US" sz="2400" cap="none" dirty="0">
                <a:solidFill>
                  <a:prstClr val="black"/>
                </a:solidFill>
                <a:cs typeface="Courier New" panose="02070309020205020404" pitchFamily="49" charset="0"/>
              </a:rPr>
              <a:t>NASA robot used for various tasks in the International Space Station</a:t>
            </a: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sp>
        <p:nvSpPr>
          <p:cNvPr id="5" name="Title 1"/>
          <p:cNvSpPr txBox="1">
            <a:spLocks/>
          </p:cNvSpPr>
          <p:nvPr/>
        </p:nvSpPr>
        <p:spPr>
          <a:xfrm>
            <a:off x="8243669" y="4360988"/>
            <a:ext cx="3432515"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prstClr val="black"/>
                </a:solidFill>
                <a:cs typeface="Courier New" panose="02070309020205020404" pitchFamily="49" charset="0"/>
              </a:rPr>
              <a:t>REEM-C: </a:t>
            </a:r>
            <a:endParaRPr lang="en-US" sz="2400" b="1"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A </a:t>
            </a:r>
            <a:r>
              <a:rPr lang="en-US" sz="2400" cap="none" dirty="0">
                <a:solidFill>
                  <a:prstClr val="black"/>
                </a:solidFill>
                <a:cs typeface="Courier New" panose="02070309020205020404" pitchFamily="49" charset="0"/>
              </a:rPr>
              <a:t>humanoid robot with walking capability used for research </a:t>
            </a:r>
            <a:r>
              <a:rPr lang="en-US" sz="2400" cap="none" dirty="0" smtClean="0">
                <a:solidFill>
                  <a:prstClr val="black"/>
                </a:solidFill>
                <a:cs typeface="Courier New" panose="02070309020205020404" pitchFamily="49" charset="0"/>
              </a:rPr>
              <a:t>purposes</a:t>
            </a:r>
            <a:endParaRPr lang="en-US" sz="2400" cap="none" dirty="0">
              <a:solidFill>
                <a:prstClr val="black"/>
              </a:solidFill>
              <a:cs typeface="Courier New" panose="02070309020205020404" pitchFamily="49" charset="0"/>
            </a:endParaRPr>
          </a:p>
        </p:txBody>
      </p:sp>
      <p:pic>
        <p:nvPicPr>
          <p:cNvPr id="2052" name="Picture 4" descr="GM's Space Robot Can Beat Up Your Space Robot | WI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4546" y="1437834"/>
            <a:ext cx="3391501" cy="279419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2054" name="Picture 6" descr="REEM-C - The biped robot platform for your 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945" y="777651"/>
            <a:ext cx="3454375" cy="345437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520503" y="4360985"/>
            <a:ext cx="3066757"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Roomba</a:t>
            </a:r>
          </a:p>
          <a:p>
            <a:r>
              <a:rPr lang="en-US" sz="2400" cap="none" dirty="0" smtClean="0">
                <a:solidFill>
                  <a:prstClr val="black"/>
                </a:solidFill>
                <a:cs typeface="Courier New" panose="02070309020205020404" pitchFamily="49" charset="0"/>
              </a:rPr>
              <a:t>A </a:t>
            </a:r>
            <a:r>
              <a:rPr lang="en-US" sz="2400" cap="none" dirty="0">
                <a:solidFill>
                  <a:prstClr val="black"/>
                </a:solidFill>
                <a:cs typeface="Courier New" panose="02070309020205020404" pitchFamily="49" charset="0"/>
              </a:rPr>
              <a:t>home robot used for autonomous vacuum cleaning</a:t>
            </a:r>
          </a:p>
        </p:txBody>
      </p:sp>
      <p:pic>
        <p:nvPicPr>
          <p:cNvPr id="10" name="Picture 9"/>
          <p:cNvPicPr>
            <a:picLocks noChangeAspect="1"/>
          </p:cNvPicPr>
          <p:nvPr/>
        </p:nvPicPr>
        <p:blipFill>
          <a:blip r:embed="rId4"/>
          <a:stretch>
            <a:fillRect/>
          </a:stretch>
        </p:blipFill>
        <p:spPr>
          <a:xfrm>
            <a:off x="593656" y="1369254"/>
            <a:ext cx="3032992" cy="2862773"/>
          </a:xfrm>
          <a:prstGeom prst="rect">
            <a:avLst/>
          </a:prstGeom>
          <a:ln>
            <a:solidFill>
              <a:schemeClr val="accent1"/>
            </a:solidFill>
          </a:ln>
        </p:spPr>
      </p:pic>
    </p:spTree>
    <p:extLst>
      <p:ext uri="{BB962C8B-B14F-4D97-AF65-F5344CB8AC3E}">
        <p14:creationId xmlns:p14="http://schemas.microsoft.com/office/powerpoint/2010/main" val="3223175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Examples - Legged</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675252" y="4487589"/>
            <a:ext cx="3305908"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Spot</a:t>
            </a:r>
          </a:p>
          <a:p>
            <a:r>
              <a:rPr lang="en-US" sz="2400" cap="none" dirty="0" smtClean="0">
                <a:solidFill>
                  <a:prstClr val="black"/>
                </a:solidFill>
                <a:cs typeface="Courier New" panose="02070309020205020404" pitchFamily="49" charset="0"/>
              </a:rPr>
              <a:t>A </a:t>
            </a:r>
            <a:r>
              <a:rPr lang="en-US" sz="2400" cap="none" dirty="0">
                <a:solidFill>
                  <a:prstClr val="black"/>
                </a:solidFill>
                <a:cs typeface="Courier New" panose="02070309020205020404" pitchFamily="49" charset="0"/>
              </a:rPr>
              <a:t>canine-inspired quadruped </a:t>
            </a:r>
            <a:r>
              <a:rPr lang="en-US" sz="2400" cap="none" dirty="0" smtClean="0">
                <a:solidFill>
                  <a:prstClr val="black"/>
                </a:solidFill>
                <a:cs typeface="Courier New" panose="02070309020205020404" pitchFamily="49" charset="0"/>
              </a:rPr>
              <a:t>(4-legged) robot</a:t>
            </a: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sp>
        <p:nvSpPr>
          <p:cNvPr id="4" name="Title 1"/>
          <p:cNvSpPr txBox="1">
            <a:spLocks/>
          </p:cNvSpPr>
          <p:nvPr/>
        </p:nvSpPr>
        <p:spPr>
          <a:xfrm>
            <a:off x="4417250" y="4487590"/>
            <a:ext cx="7484015" cy="2208628"/>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err="1" smtClean="0">
                <a:solidFill>
                  <a:prstClr val="black"/>
                </a:solidFill>
                <a:cs typeface="Courier New" panose="02070309020205020404" pitchFamily="49" charset="0"/>
              </a:rPr>
              <a:t>BigDog</a:t>
            </a:r>
            <a:endParaRPr lang="en-US" sz="2400" b="1" cap="none" dirty="0" smtClean="0">
              <a:solidFill>
                <a:prstClr val="black"/>
              </a:solidFill>
              <a:cs typeface="Courier New" panose="02070309020205020404" pitchFamily="49" charset="0"/>
            </a:endParaRPr>
          </a:p>
          <a:p>
            <a:r>
              <a:rPr lang="en-US" sz="2400" cap="none" dirty="0">
                <a:solidFill>
                  <a:prstClr val="black"/>
                </a:solidFill>
                <a:cs typeface="Courier New" panose="02070309020205020404" pitchFamily="49" charset="0"/>
              </a:rPr>
              <a:t>A quadruped created for military applications by Boston Dynamics. It was engine-driven and could stand, sit, walk and run </a:t>
            </a:r>
            <a:r>
              <a:rPr lang="en-US" sz="2400" cap="none" dirty="0" smtClean="0">
                <a:solidFill>
                  <a:prstClr val="black"/>
                </a:solidFill>
                <a:cs typeface="Courier New" panose="02070309020205020404" pitchFamily="49" charset="0"/>
              </a:rPr>
              <a:t>in </a:t>
            </a:r>
            <a:r>
              <a:rPr lang="en-US" sz="2400" cap="none" dirty="0">
                <a:solidFill>
                  <a:prstClr val="black"/>
                </a:solidFill>
                <a:cs typeface="Courier New" panose="02070309020205020404" pitchFamily="49" charset="0"/>
              </a:rPr>
              <a:t>a stable manner. It was discontinued due to the engine’s high noise</a:t>
            </a:r>
            <a:endParaRPr lang="en-US" sz="2400" b="1"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604912" y="1271592"/>
            <a:ext cx="3412971" cy="3048000"/>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4529798" y="1271592"/>
            <a:ext cx="5362575" cy="3048000"/>
          </a:xfrm>
          <a:prstGeom prst="rect">
            <a:avLst/>
          </a:prstGeom>
          <a:ln>
            <a:solidFill>
              <a:schemeClr val="accent1"/>
            </a:solidFill>
          </a:ln>
        </p:spPr>
      </p:pic>
    </p:spTree>
    <p:extLst>
      <p:ext uri="{BB962C8B-B14F-4D97-AF65-F5344CB8AC3E}">
        <p14:creationId xmlns:p14="http://schemas.microsoft.com/office/powerpoint/2010/main" val="26469534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Examples</a:t>
            </a:r>
            <a:endParaRPr lang="en-US" sz="4400" cap="none" dirty="0">
              <a:solidFill>
                <a:srgbClr val="4D1434"/>
              </a:solidFill>
              <a:latin typeface="Arial Narrow" panose="020B0606020202030204" pitchFamily="34" charset="0"/>
            </a:endParaRPr>
          </a:p>
        </p:txBody>
      </p:sp>
      <p:sp>
        <p:nvSpPr>
          <p:cNvPr id="4" name="Title 1"/>
          <p:cNvSpPr txBox="1">
            <a:spLocks/>
          </p:cNvSpPr>
          <p:nvPr/>
        </p:nvSpPr>
        <p:spPr>
          <a:xfrm>
            <a:off x="4473525" y="4848760"/>
            <a:ext cx="7662202" cy="215694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                      Da </a:t>
            </a:r>
            <a:r>
              <a:rPr lang="en-US" sz="2400" b="1" cap="none" dirty="0">
                <a:solidFill>
                  <a:prstClr val="black"/>
                </a:solidFill>
                <a:cs typeface="Courier New" panose="02070309020205020404" pitchFamily="49" charset="0"/>
              </a:rPr>
              <a:t>Vinci Surgical </a:t>
            </a:r>
            <a:r>
              <a:rPr lang="en-US" sz="2400" b="1" cap="none" dirty="0" smtClean="0">
                <a:solidFill>
                  <a:prstClr val="black"/>
                </a:solidFill>
                <a:cs typeface="Courier New" panose="02070309020205020404" pitchFamily="49" charset="0"/>
              </a:rPr>
              <a:t>System</a:t>
            </a:r>
          </a:p>
          <a:p>
            <a:r>
              <a:rPr lang="en-US" sz="2400" cap="none" dirty="0" smtClean="0">
                <a:solidFill>
                  <a:prstClr val="black"/>
                </a:solidFill>
                <a:cs typeface="Courier New" panose="02070309020205020404" pitchFamily="49" charset="0"/>
              </a:rPr>
              <a:t>A multi-arm robotic system that can hold </a:t>
            </a:r>
            <a:r>
              <a:rPr lang="en-US" sz="2400" cap="none" dirty="0">
                <a:solidFill>
                  <a:prstClr val="black"/>
                </a:solidFill>
                <a:cs typeface="Courier New" panose="02070309020205020404" pitchFamily="49" charset="0"/>
              </a:rPr>
              <a:t>scissors, scalpels, </a:t>
            </a:r>
            <a:r>
              <a:rPr lang="en-US" sz="2400" cap="none" dirty="0" smtClean="0">
                <a:solidFill>
                  <a:prstClr val="black"/>
                </a:solidFill>
                <a:cs typeface="Courier New" panose="02070309020205020404" pitchFamily="49" charset="0"/>
              </a:rPr>
              <a:t>graspers, cameras etc. for </a:t>
            </a:r>
            <a:r>
              <a:rPr lang="en-US" sz="2400" cap="none" dirty="0">
                <a:solidFill>
                  <a:prstClr val="black"/>
                </a:solidFill>
                <a:cs typeface="Courier New" panose="02070309020205020404" pitchFamily="49" charset="0"/>
              </a:rPr>
              <a:t>surgical purposes. </a:t>
            </a:r>
            <a:r>
              <a:rPr lang="en-US" sz="2400" cap="none" dirty="0" smtClean="0">
                <a:solidFill>
                  <a:prstClr val="black"/>
                </a:solidFill>
                <a:cs typeface="Courier New" panose="02070309020205020404" pitchFamily="49" charset="0"/>
              </a:rPr>
              <a:t>A </a:t>
            </a:r>
            <a:r>
              <a:rPr lang="en-US" sz="2400" cap="none" dirty="0">
                <a:solidFill>
                  <a:prstClr val="black"/>
                </a:solidFill>
                <a:cs typeface="Courier New" panose="02070309020205020404" pitchFamily="49" charset="0"/>
              </a:rPr>
              <a:t>human surgeon controls the robot via a console to perform surgery with </a:t>
            </a:r>
            <a:r>
              <a:rPr lang="en-US" sz="2400" cap="none" dirty="0" smtClean="0">
                <a:solidFill>
                  <a:prstClr val="black"/>
                </a:solidFill>
                <a:cs typeface="Courier New" panose="02070309020205020404" pitchFamily="49" charset="0"/>
              </a:rPr>
              <a:t>great precision</a:t>
            </a: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pic>
        <p:nvPicPr>
          <p:cNvPr id="6146" name="Picture 2" descr="Google Takes on the Challenge of Making Robot Surgery Safer | WIR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416" y="420563"/>
            <a:ext cx="5739618" cy="43047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548639" y="1266093"/>
            <a:ext cx="3945771" cy="3459184"/>
          </a:xfrm>
          <a:prstGeom prst="rect">
            <a:avLst/>
          </a:prstGeom>
          <a:ln>
            <a:solidFill>
              <a:schemeClr val="accent1"/>
            </a:solidFill>
          </a:ln>
        </p:spPr>
      </p:pic>
      <p:sp>
        <p:nvSpPr>
          <p:cNvPr id="6" name="Title 1"/>
          <p:cNvSpPr txBox="1">
            <a:spLocks/>
          </p:cNvSpPr>
          <p:nvPr/>
        </p:nvSpPr>
        <p:spPr>
          <a:xfrm>
            <a:off x="436095" y="4848760"/>
            <a:ext cx="4118717" cy="165998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Baxter</a:t>
            </a:r>
          </a:p>
          <a:p>
            <a:r>
              <a:rPr lang="en-US" sz="2400" cap="none" dirty="0" smtClean="0">
                <a:solidFill>
                  <a:prstClr val="black"/>
                </a:solidFill>
                <a:cs typeface="Courier New" panose="02070309020205020404" pitchFamily="49" charset="0"/>
              </a:rPr>
              <a:t>A “human-safe” robot that operates at low speed</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3372004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Robotics Field</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548640" y="2574395"/>
            <a:ext cx="6288260" cy="548640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endParaRPr lang="en-US" sz="2200" b="1" cap="none" dirty="0" smtClean="0">
              <a:solidFill>
                <a:prstClr val="black"/>
              </a:solidFill>
              <a:cs typeface="Courier New" panose="02070309020205020404" pitchFamily="49" charset="0"/>
            </a:endParaRPr>
          </a:p>
          <a:p>
            <a:pPr marL="342900" indent="-342900">
              <a:buFont typeface="Arial" panose="020B0604020202020204" pitchFamily="34" charset="0"/>
              <a:buChar char="•"/>
            </a:pPr>
            <a:r>
              <a:rPr lang="en-US" sz="2200" b="1" cap="none" dirty="0" smtClean="0">
                <a:solidFill>
                  <a:prstClr val="black"/>
                </a:solidFill>
                <a:cs typeface="Courier New" panose="02070309020205020404" pitchFamily="49" charset="0"/>
              </a:rPr>
              <a:t>Mechanical Engineering:</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Position, velocity, acceleration</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Gear drives, lead screws</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Forward and Inverse kinematics</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Manipulator dynamics</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Structural stresses</a:t>
            </a:r>
            <a:endParaRPr lang="en-US" sz="2100" b="1" cap="none" dirty="0" smtClean="0">
              <a:solidFill>
                <a:prstClr val="black"/>
              </a:solidFill>
              <a:cs typeface="Courier New" panose="02070309020205020404" pitchFamily="49" charset="0"/>
            </a:endParaRPr>
          </a:p>
          <a:p>
            <a:pPr marL="342900" indent="-342900">
              <a:buFont typeface="Arial" panose="020B0604020202020204" pitchFamily="34" charset="0"/>
              <a:buChar char="•"/>
            </a:pPr>
            <a:r>
              <a:rPr lang="en-US" sz="2200" b="1" cap="none" dirty="0" smtClean="0">
                <a:solidFill>
                  <a:prstClr val="black"/>
                </a:solidFill>
                <a:cs typeface="Courier New" panose="02070309020205020404" pitchFamily="49" charset="0"/>
              </a:rPr>
              <a:t>Electrical Engineering:</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Electronic circuits</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Electric motors</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Batteries</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Sensors</a:t>
            </a:r>
            <a:endParaRPr lang="en-US" sz="2100" cap="none" dirty="0" smtClean="0">
              <a:solidFill>
                <a:prstClr val="black"/>
              </a:solidFill>
              <a:cs typeface="Courier New" panose="02070309020205020404" pitchFamily="49" charset="0"/>
            </a:endParaRPr>
          </a:p>
          <a:p>
            <a:pPr marL="800100" lvl="1" indent="-342900">
              <a:buFont typeface="Courier New" panose="02070309020205020404" pitchFamily="49" charset="0"/>
              <a:buChar char="o"/>
            </a:pPr>
            <a:endParaRPr lang="en-US" sz="2200" cap="none" dirty="0" smtClean="0">
              <a:solidFill>
                <a:prstClr val="black"/>
              </a:solidFill>
              <a:cs typeface="Courier New" panose="02070309020205020404" pitchFamily="49" charset="0"/>
            </a:endParaRPr>
          </a:p>
        </p:txBody>
      </p:sp>
      <p:sp>
        <p:nvSpPr>
          <p:cNvPr id="4" name="Title 1"/>
          <p:cNvSpPr txBox="1">
            <a:spLocks/>
          </p:cNvSpPr>
          <p:nvPr/>
        </p:nvSpPr>
        <p:spPr>
          <a:xfrm>
            <a:off x="6836900" y="2968292"/>
            <a:ext cx="5809957" cy="4698608"/>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200" b="1" cap="none" dirty="0" smtClean="0">
                <a:solidFill>
                  <a:prstClr val="black"/>
                </a:solidFill>
                <a:cs typeface="Courier New" panose="02070309020205020404" pitchFamily="49" charset="0"/>
              </a:rPr>
              <a:t>Computer Engineering:</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Programming</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CPU, GPU</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Computer vision</a:t>
            </a:r>
            <a:endParaRPr lang="en-US" sz="2100" b="1" cap="none" dirty="0" smtClean="0">
              <a:solidFill>
                <a:prstClr val="black"/>
              </a:solidFill>
              <a:cs typeface="Courier New" panose="02070309020205020404" pitchFamily="49" charset="0"/>
            </a:endParaRPr>
          </a:p>
          <a:p>
            <a:pPr marL="342900" indent="-342900">
              <a:buFont typeface="Arial" panose="020B0604020202020204" pitchFamily="34" charset="0"/>
              <a:buChar char="•"/>
            </a:pPr>
            <a:r>
              <a:rPr lang="en-US" sz="2200" b="1" cap="none" dirty="0" smtClean="0">
                <a:solidFill>
                  <a:prstClr val="black"/>
                </a:solidFill>
                <a:cs typeface="Courier New" panose="02070309020205020404" pitchFamily="49" charset="0"/>
              </a:rPr>
              <a:t>Control Theory:</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Linear control</a:t>
            </a:r>
          </a:p>
          <a:p>
            <a:pPr marL="800100" lvl="1" indent="-342900">
              <a:buFont typeface="Courier New" panose="02070309020205020404" pitchFamily="49" charset="0"/>
              <a:buChar char="o"/>
            </a:pPr>
            <a:r>
              <a:rPr lang="en-US" sz="2100" dirty="0" smtClean="0">
                <a:solidFill>
                  <a:prstClr val="black"/>
                </a:solidFill>
                <a:cs typeface="Courier New" panose="02070309020205020404" pitchFamily="49" charset="0"/>
              </a:rPr>
              <a:t>Nonlinear control</a:t>
            </a:r>
            <a:endParaRPr lang="en-US" sz="2100" b="1" cap="none" dirty="0" smtClean="0">
              <a:solidFill>
                <a:prstClr val="black"/>
              </a:solidFill>
              <a:cs typeface="Courier New" panose="02070309020205020404" pitchFamily="49" charset="0"/>
            </a:endParaRPr>
          </a:p>
          <a:p>
            <a:pPr marL="342900" indent="-342900">
              <a:buFont typeface="Arial" panose="020B0604020202020204" pitchFamily="34" charset="0"/>
              <a:buChar char="•"/>
            </a:pPr>
            <a:r>
              <a:rPr lang="en-US" sz="2200" b="1" cap="none" dirty="0" smtClean="0">
                <a:solidFill>
                  <a:prstClr val="black"/>
                </a:solidFill>
                <a:cs typeface="Courier New" panose="02070309020205020404" pitchFamily="49" charset="0"/>
              </a:rPr>
              <a:t>Mathematics:</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Linear algebra</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Probability</a:t>
            </a:r>
          </a:p>
          <a:p>
            <a:pPr marL="800100" lvl="1" indent="-342900">
              <a:buFont typeface="Courier New" panose="02070309020205020404" pitchFamily="49" charset="0"/>
              <a:buChar char="o"/>
            </a:pPr>
            <a:r>
              <a:rPr lang="en-US" sz="2100" cap="none" dirty="0" smtClean="0">
                <a:solidFill>
                  <a:prstClr val="black"/>
                </a:solidFill>
                <a:cs typeface="Courier New" panose="02070309020205020404" pitchFamily="49" charset="0"/>
              </a:rPr>
              <a:t>Numerical methods</a:t>
            </a:r>
            <a:endParaRPr lang="en-US" sz="2100" cap="none" dirty="0">
              <a:solidFill>
                <a:prstClr val="black"/>
              </a:solidFill>
              <a:cs typeface="Courier New" panose="02070309020205020404" pitchFamily="49" charset="0"/>
            </a:endParaRPr>
          </a:p>
        </p:txBody>
      </p:sp>
      <p:sp>
        <p:nvSpPr>
          <p:cNvPr id="6" name="Title 1"/>
          <p:cNvSpPr txBox="1">
            <a:spLocks/>
          </p:cNvSpPr>
          <p:nvPr/>
        </p:nvSpPr>
        <p:spPr>
          <a:xfrm>
            <a:off x="562706" y="1048039"/>
            <a:ext cx="11408899" cy="1188724"/>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Robotics is a relatively young field with highly ambitious objectives. The ultimate goal of robotics is the creation of machines that can act, behave and think like humans.</a:t>
            </a:r>
            <a:endParaRPr lang="en-US" sz="2400" cap="none" dirty="0">
              <a:solidFill>
                <a:prstClr val="black"/>
              </a:solidFill>
              <a:cs typeface="Courier New" panose="02070309020205020404" pitchFamily="49" charset="0"/>
            </a:endParaRPr>
          </a:p>
        </p:txBody>
      </p:sp>
      <p:sp>
        <p:nvSpPr>
          <p:cNvPr id="7" name="Title 1"/>
          <p:cNvSpPr txBox="1">
            <a:spLocks/>
          </p:cNvSpPr>
          <p:nvPr/>
        </p:nvSpPr>
        <p:spPr>
          <a:xfrm>
            <a:off x="548638" y="2419659"/>
            <a:ext cx="10888395" cy="54863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prstClr val="black"/>
                </a:solidFill>
                <a:cs typeface="Courier New" panose="02070309020205020404" pitchFamily="49" charset="0"/>
              </a:rPr>
              <a:t>Robotics is a </a:t>
            </a:r>
            <a:r>
              <a:rPr lang="en-US" sz="2400" cap="none" dirty="0" smtClean="0">
                <a:solidFill>
                  <a:prstClr val="black"/>
                </a:solidFill>
                <a:cs typeface="Courier New" panose="02070309020205020404" pitchFamily="49" charset="0"/>
              </a:rPr>
              <a:t>field that integrates concepts from various disciplines:</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1506719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Sensors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675251" y="5174097"/>
            <a:ext cx="3348111" cy="117606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Vision Sensor</a:t>
            </a:r>
          </a:p>
          <a:p>
            <a:r>
              <a:rPr lang="en-US" sz="2400" cap="none" dirty="0" smtClean="0">
                <a:solidFill>
                  <a:prstClr val="black"/>
                </a:solidFill>
                <a:cs typeface="Courier New" panose="02070309020205020404" pitchFamily="49" charset="0"/>
              </a:rPr>
              <a:t>CCD/CMOS camera</a:t>
            </a:r>
            <a:endParaRPr lang="en-US" sz="2400" cap="none" dirty="0">
              <a:solidFill>
                <a:prstClr val="black"/>
              </a:solidFill>
              <a:cs typeface="Courier New" panose="02070309020205020404" pitchFamily="49" charset="0"/>
            </a:endParaRPr>
          </a:p>
        </p:txBody>
      </p:sp>
      <p:sp>
        <p:nvSpPr>
          <p:cNvPr id="4" name="Title 1"/>
          <p:cNvSpPr txBox="1">
            <a:spLocks/>
          </p:cNvSpPr>
          <p:nvPr/>
        </p:nvSpPr>
        <p:spPr>
          <a:xfrm>
            <a:off x="8257729" y="5174097"/>
            <a:ext cx="3024561" cy="139270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SONAR</a:t>
            </a:r>
          </a:p>
          <a:p>
            <a:r>
              <a:rPr lang="en-US" sz="2400" cap="none" dirty="0" smtClean="0">
                <a:solidFill>
                  <a:prstClr val="black"/>
                </a:solidFill>
                <a:cs typeface="Courier New" panose="02070309020205020404" pitchFamily="49" charset="0"/>
              </a:rPr>
              <a:t>Measures distance from obstacle</a:t>
            </a:r>
            <a:endParaRPr lang="en-US" sz="2400" cap="none" dirty="0">
              <a:solidFill>
                <a:prstClr val="black"/>
              </a:solidFill>
              <a:cs typeface="Courier New" panose="02070309020205020404" pitchFamily="49" charset="0"/>
            </a:endParaRPr>
          </a:p>
        </p:txBody>
      </p:sp>
      <p:sp>
        <p:nvSpPr>
          <p:cNvPr id="13" name="Title 1"/>
          <p:cNvSpPr txBox="1">
            <a:spLocks/>
          </p:cNvSpPr>
          <p:nvPr/>
        </p:nvSpPr>
        <p:spPr>
          <a:xfrm>
            <a:off x="4783020" y="5174097"/>
            <a:ext cx="3348111" cy="133924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LASER Scanner</a:t>
            </a:r>
          </a:p>
          <a:p>
            <a:r>
              <a:rPr lang="en-US" sz="2400" cap="none" dirty="0" smtClean="0">
                <a:solidFill>
                  <a:prstClr val="black"/>
                </a:solidFill>
                <a:cs typeface="Courier New" panose="02070309020205020404" pitchFamily="49" charset="0"/>
              </a:rPr>
              <a:t>Measures distance from obstacle</a:t>
            </a:r>
          </a:p>
          <a:p>
            <a:endParaRPr lang="en-US" sz="2400" b="1" cap="none" dirty="0">
              <a:solidFill>
                <a:prstClr val="black"/>
              </a:solidFill>
              <a:cs typeface="Courier New" panose="02070309020205020404" pitchFamily="49" charset="0"/>
            </a:endParaRPr>
          </a:p>
        </p:txBody>
      </p:sp>
      <p:pic>
        <p:nvPicPr>
          <p:cNvPr id="1032" name="Picture 8" descr="Vision Sensor | Teledyne DALSA, North American Sales (Machine Vision) |  Vision Spect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251" y="1993391"/>
            <a:ext cx="3282630" cy="30048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descr="Hokuyo releases upgraded safety sc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655" y="1972285"/>
            <a:ext cx="2407747" cy="30048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Ultrasonic Sensor, Ultrasonic Motion Sensor, Web Guide Sensor - Surana  Pneumatics, Chennai | ID: 111319038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504" y="1993391"/>
            <a:ext cx="3004869" cy="30048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0" name="Title 1"/>
          <p:cNvSpPr txBox="1">
            <a:spLocks/>
          </p:cNvSpPr>
          <p:nvPr/>
        </p:nvSpPr>
        <p:spPr>
          <a:xfrm>
            <a:off x="548638" y="1083217"/>
            <a:ext cx="11071273" cy="54863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Sensors are devices used to get useful information from the environment</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36301572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Sensors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675251" y="5047501"/>
            <a:ext cx="3348111" cy="117605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Encoder</a:t>
            </a:r>
          </a:p>
          <a:p>
            <a:r>
              <a:rPr lang="en-US" sz="2400" cap="none" dirty="0" smtClean="0">
                <a:solidFill>
                  <a:prstClr val="black"/>
                </a:solidFill>
                <a:cs typeface="Courier New" panose="02070309020205020404" pitchFamily="49" charset="0"/>
              </a:rPr>
              <a:t>Measures angular position</a:t>
            </a:r>
            <a:endParaRPr lang="en-US" sz="2400" cap="none" dirty="0">
              <a:solidFill>
                <a:prstClr val="black"/>
              </a:solidFill>
              <a:cs typeface="Courier New" panose="02070309020205020404" pitchFamily="49" charset="0"/>
            </a:endParaRPr>
          </a:p>
        </p:txBody>
      </p:sp>
      <p:sp>
        <p:nvSpPr>
          <p:cNvPr id="4" name="Title 1"/>
          <p:cNvSpPr txBox="1">
            <a:spLocks/>
          </p:cNvSpPr>
          <p:nvPr/>
        </p:nvSpPr>
        <p:spPr>
          <a:xfrm>
            <a:off x="8243661" y="5148785"/>
            <a:ext cx="3863931" cy="139270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GPS</a:t>
            </a:r>
          </a:p>
          <a:p>
            <a:r>
              <a:rPr lang="en-US" sz="2400" cap="none" dirty="0" smtClean="0">
                <a:solidFill>
                  <a:prstClr val="black"/>
                </a:solidFill>
                <a:cs typeface="Courier New" panose="02070309020205020404" pitchFamily="49" charset="0"/>
              </a:rPr>
              <a:t>Measures location in outdoor environments</a:t>
            </a:r>
            <a:endParaRPr lang="en-US" sz="2400" cap="none" dirty="0">
              <a:solidFill>
                <a:prstClr val="black"/>
              </a:solidFill>
              <a:cs typeface="Courier New" panose="02070309020205020404" pitchFamily="49" charset="0"/>
            </a:endParaRPr>
          </a:p>
        </p:txBody>
      </p:sp>
      <p:pic>
        <p:nvPicPr>
          <p:cNvPr id="1026" name="Picture 2" descr="Rotary encoder sensor - Electrical Engineering Stack Ex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236" y="1866795"/>
            <a:ext cx="3004869" cy="30048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3" name="Title 1"/>
          <p:cNvSpPr txBox="1">
            <a:spLocks/>
          </p:cNvSpPr>
          <p:nvPr/>
        </p:nvSpPr>
        <p:spPr>
          <a:xfrm>
            <a:off x="4459456" y="5047500"/>
            <a:ext cx="3348111" cy="133924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Tachometer</a:t>
            </a:r>
          </a:p>
          <a:p>
            <a:r>
              <a:rPr lang="en-US" sz="2400" cap="none" dirty="0" smtClean="0">
                <a:solidFill>
                  <a:prstClr val="black"/>
                </a:solidFill>
                <a:cs typeface="Courier New" panose="02070309020205020404" pitchFamily="49" charset="0"/>
              </a:rPr>
              <a:t>Measures angular velocity</a:t>
            </a:r>
          </a:p>
          <a:p>
            <a:endParaRPr lang="en-US" sz="2400" b="1" cap="none" dirty="0">
              <a:solidFill>
                <a:prstClr val="black"/>
              </a:solidFill>
              <a:cs typeface="Courier New" panose="02070309020205020404" pitchFamily="49" charset="0"/>
            </a:endParaRPr>
          </a:p>
        </p:txBody>
      </p:sp>
      <p:pic>
        <p:nvPicPr>
          <p:cNvPr id="1028" name="Picture 4" descr="Tachometer Lutron DT-2234c Photo Type Digital Laser RPM Meter | Majju P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368" y="1866795"/>
            <a:ext cx="3116882" cy="30048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Aircraft Telemetry GPS Sensor (SPMA9587): Spektrum - The Leader in Spread  Spectrum Technolo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4106" y="1866794"/>
            <a:ext cx="3617121" cy="300486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548638" y="1083217"/>
            <a:ext cx="11071273" cy="54863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Sensors are devices used to get useful information from the environment</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2569343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Sensors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365760" y="4878678"/>
            <a:ext cx="3432518" cy="221144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IMU</a:t>
            </a:r>
          </a:p>
          <a:p>
            <a:r>
              <a:rPr lang="en-US" sz="2400" cap="none" dirty="0" smtClean="0">
                <a:solidFill>
                  <a:prstClr val="black"/>
                </a:solidFill>
                <a:cs typeface="Courier New" panose="02070309020205020404" pitchFamily="49" charset="0"/>
              </a:rPr>
              <a:t>Accelerometer and gyroscope combined (compass is also included sometimes)</a:t>
            </a:r>
            <a:endParaRPr lang="en-US" sz="2400" cap="none" dirty="0">
              <a:solidFill>
                <a:prstClr val="black"/>
              </a:solidFill>
              <a:cs typeface="Courier New" panose="02070309020205020404" pitchFamily="49" charset="0"/>
            </a:endParaRPr>
          </a:p>
        </p:txBody>
      </p:sp>
      <p:sp>
        <p:nvSpPr>
          <p:cNvPr id="4" name="Title 1"/>
          <p:cNvSpPr txBox="1">
            <a:spLocks/>
          </p:cNvSpPr>
          <p:nvPr/>
        </p:nvSpPr>
        <p:spPr>
          <a:xfrm>
            <a:off x="8356205" y="4878677"/>
            <a:ext cx="3488791" cy="1674058"/>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Rate Gyroscope</a:t>
            </a:r>
            <a:endParaRPr lang="en-US" sz="2400" b="1"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Measures angular velocity of the body to which it is attached</a:t>
            </a:r>
            <a:endParaRPr lang="en-US" sz="2400" cap="none" dirty="0">
              <a:solidFill>
                <a:prstClr val="black"/>
              </a:solidFill>
              <a:cs typeface="Courier New" panose="02070309020205020404" pitchFamily="49" charset="0"/>
            </a:endParaRPr>
          </a:p>
        </p:txBody>
      </p:sp>
      <p:sp>
        <p:nvSpPr>
          <p:cNvPr id="13" name="Title 1"/>
          <p:cNvSpPr txBox="1">
            <a:spLocks/>
          </p:cNvSpPr>
          <p:nvPr/>
        </p:nvSpPr>
        <p:spPr>
          <a:xfrm>
            <a:off x="4543864" y="4878677"/>
            <a:ext cx="3348111" cy="133924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Accelerometer</a:t>
            </a:r>
          </a:p>
          <a:p>
            <a:r>
              <a:rPr lang="en-US" sz="2400" cap="none" dirty="0" smtClean="0">
                <a:solidFill>
                  <a:prstClr val="black"/>
                </a:solidFill>
                <a:cs typeface="Courier New" panose="02070309020205020404" pitchFamily="49" charset="0"/>
              </a:rPr>
              <a:t>Measures linear acceleration</a:t>
            </a:r>
          </a:p>
          <a:p>
            <a:endParaRPr lang="en-US" sz="2400" b="1" cap="none" dirty="0">
              <a:solidFill>
                <a:prstClr val="black"/>
              </a:solidFill>
              <a:cs typeface="Courier New" panose="02070309020205020404" pitchFamily="49" charset="0"/>
            </a:endParaRPr>
          </a:p>
        </p:txBody>
      </p:sp>
      <p:pic>
        <p:nvPicPr>
          <p:cNvPr id="2050" name="Picture 2" descr="Waveshare 15965 10 DOF IMU Sensor (D), 69,90 € - Welectr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750" y="1712040"/>
            <a:ext cx="3010484" cy="30104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SINDT-TTL Digital Accelerometer】High-Stability 200Hz MPU6050 3-Axis  Acceleration+Gyro+Quaternion+2-Axis Angle(XY 0.05° Accuracy) with Kalman  Filtering, IP67 Waterproof Tilt Sensor for Arduino: Amazon.com: Industrial  &amp; Scientif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6547" y="1726108"/>
            <a:ext cx="2990801" cy="2990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China 3 Axis Gyro Sensor Low Drift Mems Gyro Sensor RS232 RS485 Gyroscope  Sensor Angle Rate Sensor Price - China Gyroscope, Gyro Sen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3661" y="1712040"/>
            <a:ext cx="3007565" cy="30075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548638" y="1083217"/>
            <a:ext cx="11071273" cy="54863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Sensors are devices used to get useful information from the environment</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429459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Sensors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469751" y="5033425"/>
            <a:ext cx="3553611" cy="221144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Tactile Sensor</a:t>
            </a:r>
          </a:p>
          <a:p>
            <a:r>
              <a:rPr lang="en-US" sz="2400" cap="none" dirty="0" smtClean="0">
                <a:solidFill>
                  <a:prstClr val="black"/>
                </a:solidFill>
                <a:cs typeface="Courier New" panose="02070309020205020404" pitchFamily="49" charset="0"/>
              </a:rPr>
              <a:t>Used to sense touch by detecting bumps</a:t>
            </a:r>
            <a:endParaRPr lang="en-US" sz="2400" cap="none" dirty="0">
              <a:solidFill>
                <a:prstClr val="black"/>
              </a:solidFill>
              <a:cs typeface="Courier New" panose="02070309020205020404" pitchFamily="49" charset="0"/>
            </a:endParaRPr>
          </a:p>
        </p:txBody>
      </p:sp>
      <p:sp>
        <p:nvSpPr>
          <p:cNvPr id="13" name="Title 1"/>
          <p:cNvSpPr txBox="1">
            <a:spLocks/>
          </p:cNvSpPr>
          <p:nvPr/>
        </p:nvSpPr>
        <p:spPr>
          <a:xfrm>
            <a:off x="4417256" y="5033424"/>
            <a:ext cx="7484012" cy="235915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Kinect Sensor</a:t>
            </a:r>
          </a:p>
          <a:p>
            <a:r>
              <a:rPr lang="en-US" sz="2400" cap="none" dirty="0" smtClean="0">
                <a:solidFill>
                  <a:prstClr val="black"/>
                </a:solidFill>
                <a:cs typeface="Courier New" panose="02070309020205020404" pitchFamily="49" charset="0"/>
              </a:rPr>
              <a:t>Projects “structured light” on the scene and the change in pattern is used to obtain information </a:t>
            </a:r>
            <a:r>
              <a:rPr lang="en-US" sz="2400" cap="none" dirty="0">
                <a:solidFill>
                  <a:prstClr val="black"/>
                </a:solidFill>
                <a:cs typeface="Courier New" panose="02070309020205020404" pitchFamily="49" charset="0"/>
              </a:rPr>
              <a:t>of the </a:t>
            </a:r>
            <a:r>
              <a:rPr lang="en-US" sz="2400" cap="none" dirty="0" smtClean="0">
                <a:solidFill>
                  <a:prstClr val="black"/>
                </a:solidFill>
                <a:cs typeface="Courier New" panose="02070309020205020404" pitchFamily="49" charset="0"/>
              </a:rPr>
              <a:t>scene geometry</a:t>
            </a:r>
          </a:p>
          <a:p>
            <a:endParaRPr lang="en-US" sz="2400" b="1" cap="none" dirty="0">
              <a:solidFill>
                <a:prstClr val="black"/>
              </a:solidFill>
              <a:cs typeface="Courier New" panose="02070309020205020404" pitchFamily="49" charset="0"/>
            </a:endParaRPr>
          </a:p>
        </p:txBody>
      </p:sp>
      <p:pic>
        <p:nvPicPr>
          <p:cNvPr id="5122" name="Picture 2" descr="Structured-light 3D surface imaging: a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3825" y="1880852"/>
            <a:ext cx="3776263" cy="2990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8" name="Picture 8" descr="Microsoft Kinect for Windows V2 Sensor Now Available for $199 | Technology  Ne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595" y="1880855"/>
            <a:ext cx="3998229" cy="2990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34" name="Picture 14" descr="A multi-camera optical tactile sensor that could enable vision-based  robotic skins"/>
          <p:cNvPicPr>
            <a:picLocks noChangeAspect="1" noChangeArrowheads="1"/>
          </p:cNvPicPr>
          <p:nvPr/>
        </p:nvPicPr>
        <p:blipFill rotWithShape="1">
          <a:blip r:embed="rId4">
            <a:extLst>
              <a:ext uri="{28A0092B-C50C-407E-A947-70E740481C1C}">
                <a14:useLocalDpi xmlns:a14="http://schemas.microsoft.com/office/drawing/2010/main" val="0"/>
              </a:ext>
            </a:extLst>
          </a:blip>
          <a:srcRect l="4135" r="15420"/>
          <a:stretch/>
        </p:blipFill>
        <p:spPr bwMode="auto">
          <a:xfrm>
            <a:off x="407959" y="1880855"/>
            <a:ext cx="3164974" cy="29908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548638" y="1083217"/>
            <a:ext cx="11071273" cy="54863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Sensors are devices used to get useful information from the environment</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2491553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Actuators</a:t>
            </a:r>
            <a:endParaRPr lang="en-US" sz="4400" cap="none" dirty="0">
              <a:solidFill>
                <a:srgbClr val="4D1434"/>
              </a:solidFill>
              <a:latin typeface="Arial Narrow" panose="020B0606020202030204" pitchFamily="34" charset="0"/>
            </a:endParaRPr>
          </a:p>
        </p:txBody>
      </p:sp>
      <p:sp>
        <p:nvSpPr>
          <p:cNvPr id="4" name="Title 1"/>
          <p:cNvSpPr txBox="1">
            <a:spLocks/>
          </p:cNvSpPr>
          <p:nvPr/>
        </p:nvSpPr>
        <p:spPr>
          <a:xfrm>
            <a:off x="548638" y="1167625"/>
            <a:ext cx="11029073" cy="3010481"/>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Actuators are devices that change the variables of the system</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In robotics, electric motors are the dominant actuators which are used in the wheels and in the joints of arms and legs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Pneumatic and hydraulic actuators are less common</a:t>
            </a:r>
          </a:p>
        </p:txBody>
      </p:sp>
      <p:sp>
        <p:nvSpPr>
          <p:cNvPr id="7" name="Title 1"/>
          <p:cNvSpPr txBox="1">
            <a:spLocks/>
          </p:cNvSpPr>
          <p:nvPr/>
        </p:nvSpPr>
        <p:spPr>
          <a:xfrm>
            <a:off x="5120641" y="5965546"/>
            <a:ext cx="2560319" cy="58957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prstClr val="black"/>
                </a:solidFill>
                <a:cs typeface="Courier New" panose="02070309020205020404" pitchFamily="49" charset="0"/>
              </a:rPr>
              <a:t>Revolute </a:t>
            </a:r>
            <a:r>
              <a:rPr lang="en-US" sz="2400" b="1" cap="none" dirty="0" smtClean="0">
                <a:solidFill>
                  <a:prstClr val="black"/>
                </a:solidFill>
                <a:cs typeface="Courier New" panose="02070309020205020404" pitchFamily="49" charset="0"/>
              </a:rPr>
              <a:t>Joint</a:t>
            </a:r>
          </a:p>
        </p:txBody>
      </p:sp>
      <p:sp>
        <p:nvSpPr>
          <p:cNvPr id="8" name="Title 1"/>
          <p:cNvSpPr txBox="1">
            <a:spLocks/>
          </p:cNvSpPr>
          <p:nvPr/>
        </p:nvSpPr>
        <p:spPr>
          <a:xfrm>
            <a:off x="8527661" y="5965688"/>
            <a:ext cx="2606039" cy="50643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prstClr val="black"/>
                </a:solidFill>
                <a:cs typeface="Courier New" panose="02070309020205020404" pitchFamily="49" charset="0"/>
              </a:rPr>
              <a:t>Prismatic </a:t>
            </a:r>
            <a:r>
              <a:rPr lang="en-US" sz="2400" b="1" cap="none" dirty="0" smtClean="0">
                <a:solidFill>
                  <a:prstClr val="black"/>
                </a:solidFill>
                <a:cs typeface="Courier New" panose="02070309020205020404" pitchFamily="49" charset="0"/>
              </a:rPr>
              <a:t>Joint</a:t>
            </a:r>
            <a:endParaRPr lang="en-US" sz="2400" cap="none" dirty="0">
              <a:solidFill>
                <a:prstClr val="black"/>
              </a:solidFill>
              <a:cs typeface="Courier New" panose="02070309020205020404" pitchFamily="49" charset="0"/>
            </a:endParaRPr>
          </a:p>
        </p:txBody>
      </p:sp>
      <p:pic>
        <p:nvPicPr>
          <p:cNvPr id="6" name="Picture 5"/>
          <p:cNvPicPr>
            <a:picLocks noChangeAspect="1"/>
          </p:cNvPicPr>
          <p:nvPr/>
        </p:nvPicPr>
        <p:blipFill>
          <a:blip r:embed="rId2"/>
          <a:stretch>
            <a:fillRect/>
          </a:stretch>
        </p:blipFill>
        <p:spPr>
          <a:xfrm>
            <a:off x="5244903" y="3088996"/>
            <a:ext cx="1676400" cy="2876550"/>
          </a:xfrm>
          <a:prstGeom prst="rect">
            <a:avLst/>
          </a:prstGeom>
        </p:spPr>
      </p:pic>
      <p:pic>
        <p:nvPicPr>
          <p:cNvPr id="9" name="Picture 8"/>
          <p:cNvPicPr>
            <a:picLocks noChangeAspect="1"/>
          </p:cNvPicPr>
          <p:nvPr/>
        </p:nvPicPr>
        <p:blipFill>
          <a:blip r:embed="rId3"/>
          <a:stretch>
            <a:fillRect/>
          </a:stretch>
        </p:blipFill>
        <p:spPr>
          <a:xfrm>
            <a:off x="8123800" y="3441032"/>
            <a:ext cx="3009900" cy="2171700"/>
          </a:xfrm>
          <a:prstGeom prst="rect">
            <a:avLst/>
          </a:prstGeom>
        </p:spPr>
      </p:pic>
      <p:sp>
        <p:nvSpPr>
          <p:cNvPr id="11" name="Title 1"/>
          <p:cNvSpPr txBox="1">
            <a:spLocks/>
          </p:cNvSpPr>
          <p:nvPr/>
        </p:nvSpPr>
        <p:spPr>
          <a:xfrm>
            <a:off x="548639" y="3201539"/>
            <a:ext cx="4121836" cy="305858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a:solidFill>
                  <a:prstClr val="black"/>
                </a:solidFill>
                <a:cs typeface="Courier New" panose="02070309020205020404" pitchFamily="49" charset="0"/>
              </a:rPr>
              <a:t>The most common joint types in robots </a:t>
            </a:r>
            <a:r>
              <a:rPr lang="en-US" sz="2400" cap="none" dirty="0" smtClean="0">
                <a:solidFill>
                  <a:prstClr val="black"/>
                </a:solidFill>
                <a:cs typeface="Courier New" panose="02070309020205020404" pitchFamily="49" charset="0"/>
              </a:rPr>
              <a:t>are</a:t>
            </a:r>
            <a:r>
              <a:rPr lang="en-US" sz="2400" cap="none" dirty="0" smtClean="0">
                <a:solidFill>
                  <a:prstClr val="black"/>
                </a:solidFill>
                <a:cs typeface="Courier New" panose="02070309020205020404" pitchFamily="49" charset="0"/>
              </a:rPr>
              <a:t>:</a:t>
            </a:r>
            <a:endParaRPr lang="en-US" sz="2400"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		Revolute </a:t>
            </a:r>
            <a:r>
              <a:rPr lang="en-US" sz="2400" cap="none" dirty="0" smtClean="0">
                <a:solidFill>
                  <a:prstClr val="black"/>
                </a:solidFill>
                <a:cs typeface="Courier New" panose="02070309020205020404" pitchFamily="49" charset="0"/>
              </a:rPr>
              <a:t>joints</a:t>
            </a:r>
          </a:p>
          <a:p>
            <a:r>
              <a:rPr lang="en-US" sz="2400" cap="none" dirty="0" smtClean="0">
                <a:solidFill>
                  <a:prstClr val="black"/>
                </a:solidFill>
                <a:cs typeface="Courier New" panose="02070309020205020404" pitchFamily="49" charset="0"/>
              </a:rPr>
              <a:t>		Prismatic </a:t>
            </a:r>
            <a:r>
              <a:rPr lang="en-US" sz="2400" cap="none" dirty="0" smtClean="0">
                <a:solidFill>
                  <a:prstClr val="black"/>
                </a:solidFill>
                <a:cs typeface="Courier New" panose="02070309020205020404" pitchFamily="49" charset="0"/>
              </a:rPr>
              <a:t>joints</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1106017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t>Code of Ethics</a:t>
            </a:r>
            <a:endParaRPr lang="en-US" sz="4400" cap="none" dirty="0"/>
          </a:p>
        </p:txBody>
      </p:sp>
      <p:sp>
        <p:nvSpPr>
          <p:cNvPr id="15" name="Title 1"/>
          <p:cNvSpPr txBox="1">
            <a:spLocks/>
          </p:cNvSpPr>
          <p:nvPr/>
        </p:nvSpPr>
        <p:spPr>
          <a:xfrm>
            <a:off x="548640" y="1280161"/>
            <a:ext cx="10649243" cy="485335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Aft>
                <a:spcPts val="600"/>
              </a:spcAft>
              <a:buFont typeface="Arial" panose="020B0604020202020204" pitchFamily="34" charset="0"/>
              <a:buChar char="•"/>
            </a:pPr>
            <a:r>
              <a:rPr lang="en-US" sz="2400" cap="none" dirty="0" smtClean="0">
                <a:solidFill>
                  <a:schemeClr val="tx1"/>
                </a:solidFill>
                <a:cs typeface="Courier New" panose="02070309020205020404" pitchFamily="49" charset="0"/>
              </a:rPr>
              <a:t>All students must come to the lab on time</a:t>
            </a:r>
          </a:p>
          <a:p>
            <a:pPr marL="342900" indent="-342900">
              <a:spcAft>
                <a:spcPts val="600"/>
              </a:spcAft>
              <a:buFont typeface="Arial" panose="020B0604020202020204" pitchFamily="34" charset="0"/>
              <a:buChar char="•"/>
            </a:pPr>
            <a:r>
              <a:rPr lang="en-US" sz="2400" cap="none" dirty="0">
                <a:solidFill>
                  <a:schemeClr val="tx1"/>
                </a:solidFill>
                <a:cs typeface="Courier New" panose="02070309020205020404" pitchFamily="49" charset="0"/>
              </a:rPr>
              <a:t>Respect faculty and peers through speech and </a:t>
            </a:r>
            <a:r>
              <a:rPr lang="en-US" sz="2400" cap="none" dirty="0" smtClean="0">
                <a:solidFill>
                  <a:schemeClr val="tx1"/>
                </a:solidFill>
                <a:cs typeface="Courier New" panose="02070309020205020404" pitchFamily="49" charset="0"/>
              </a:rPr>
              <a:t>actions</a:t>
            </a:r>
          </a:p>
          <a:p>
            <a:pPr marL="342900" indent="-342900">
              <a:spcAft>
                <a:spcPts val="600"/>
              </a:spcAft>
              <a:buFont typeface="Arial" panose="020B0604020202020204" pitchFamily="34" charset="0"/>
              <a:buChar char="•"/>
            </a:pPr>
            <a:r>
              <a:rPr lang="en-US" sz="2400" cap="none" dirty="0" smtClean="0">
                <a:solidFill>
                  <a:schemeClr val="tx1"/>
                </a:solidFill>
                <a:cs typeface="Courier New" panose="02070309020205020404" pitchFamily="49" charset="0"/>
              </a:rPr>
              <a:t>Students must remain attentive and </a:t>
            </a:r>
            <a:r>
              <a:rPr lang="en-US" sz="2400" cap="none" dirty="0">
                <a:solidFill>
                  <a:schemeClr val="tx1"/>
                </a:solidFill>
                <a:cs typeface="Courier New" panose="02070309020205020404" pitchFamily="49" charset="0"/>
              </a:rPr>
              <a:t>should not be sleeping during the </a:t>
            </a:r>
            <a:r>
              <a:rPr lang="en-US" sz="2400" cap="none" dirty="0" smtClean="0">
                <a:solidFill>
                  <a:schemeClr val="tx1"/>
                </a:solidFill>
                <a:cs typeface="Courier New" panose="02070309020205020404" pitchFamily="49" charset="0"/>
              </a:rPr>
              <a:t>lab</a:t>
            </a:r>
          </a:p>
          <a:p>
            <a:pPr marL="342900" indent="-342900">
              <a:spcAft>
                <a:spcPts val="600"/>
              </a:spcAft>
              <a:buFont typeface="Arial" panose="020B0604020202020204" pitchFamily="34" charset="0"/>
              <a:buChar char="•"/>
            </a:pPr>
            <a:r>
              <a:rPr lang="en-US" sz="2400" cap="none" dirty="0">
                <a:solidFill>
                  <a:schemeClr val="tx1"/>
                </a:solidFill>
                <a:cs typeface="Courier New" panose="02070309020205020404" pitchFamily="49" charset="0"/>
              </a:rPr>
              <a:t>Students must be physically and mentally present in the lab in order to be marked for attendance</a:t>
            </a:r>
            <a:endParaRPr lang="en-US" sz="2400" cap="none" dirty="0" smtClean="0">
              <a:solidFill>
                <a:schemeClr val="tx1"/>
              </a:solidFill>
              <a:cs typeface="Courier New" panose="02070309020205020404" pitchFamily="49" charset="0"/>
            </a:endParaRPr>
          </a:p>
          <a:p>
            <a:pPr marL="342900" indent="-342900">
              <a:spcAft>
                <a:spcPts val="600"/>
              </a:spcAft>
              <a:buFont typeface="Arial" panose="020B0604020202020204" pitchFamily="34" charset="0"/>
              <a:buChar char="•"/>
            </a:pPr>
            <a:r>
              <a:rPr lang="en-US" sz="2400" cap="none" dirty="0" smtClean="0">
                <a:solidFill>
                  <a:schemeClr val="tx1"/>
                </a:solidFill>
                <a:cs typeface="Courier New" panose="02070309020205020404" pitchFamily="49" charset="0"/>
              </a:rPr>
              <a:t>Discussion unrelated to lab is </a:t>
            </a:r>
            <a:r>
              <a:rPr lang="en-US" sz="2400" b="1" cap="none" dirty="0" smtClean="0">
                <a:solidFill>
                  <a:srgbClr val="FF0000"/>
                </a:solidFill>
                <a:cs typeface="Courier New" panose="02070309020205020404" pitchFamily="49" charset="0"/>
              </a:rPr>
              <a:t>NOT</a:t>
            </a:r>
            <a:r>
              <a:rPr lang="en-US" sz="2400" cap="none" dirty="0" smtClean="0">
                <a:solidFill>
                  <a:schemeClr val="tx1"/>
                </a:solidFill>
                <a:cs typeface="Courier New" panose="02070309020205020404" pitchFamily="49" charset="0"/>
              </a:rPr>
              <a:t> allowed</a:t>
            </a:r>
          </a:p>
          <a:p>
            <a:pPr marL="342900" indent="-342900">
              <a:spcAft>
                <a:spcPts val="600"/>
              </a:spcAft>
              <a:buFont typeface="Arial" panose="020B0604020202020204" pitchFamily="34" charset="0"/>
              <a:buChar char="•"/>
            </a:pPr>
            <a:r>
              <a:rPr lang="en-US" sz="2400" cap="none" dirty="0">
                <a:solidFill>
                  <a:schemeClr val="tx1"/>
                </a:solidFill>
                <a:cs typeface="Courier New" panose="02070309020205020404" pitchFamily="49" charset="0"/>
              </a:rPr>
              <a:t>Eating and Drinking are strictly prohibited in the </a:t>
            </a:r>
            <a:r>
              <a:rPr lang="en-US" sz="2400" cap="none" dirty="0" smtClean="0">
                <a:solidFill>
                  <a:schemeClr val="tx1"/>
                </a:solidFill>
                <a:cs typeface="Courier New" panose="02070309020205020404" pitchFamily="49" charset="0"/>
              </a:rPr>
              <a:t>lab</a:t>
            </a:r>
          </a:p>
          <a:p>
            <a:pPr marL="342900" indent="-342900">
              <a:spcAft>
                <a:spcPts val="600"/>
              </a:spcAft>
              <a:buFont typeface="Arial" panose="020B0604020202020204" pitchFamily="34" charset="0"/>
              <a:buChar char="•"/>
            </a:pPr>
            <a:r>
              <a:rPr lang="en-US" sz="2400" cap="none" dirty="0">
                <a:solidFill>
                  <a:schemeClr val="tx1"/>
                </a:solidFill>
                <a:cs typeface="Courier New" panose="02070309020205020404" pitchFamily="49" charset="0"/>
              </a:rPr>
              <a:t>Mobile phone use is </a:t>
            </a:r>
            <a:r>
              <a:rPr lang="en-US" sz="2400" b="1" cap="none" dirty="0" smtClean="0">
                <a:solidFill>
                  <a:srgbClr val="FF0000"/>
                </a:solidFill>
                <a:cs typeface="Courier New" panose="02070309020205020404" pitchFamily="49" charset="0"/>
              </a:rPr>
              <a:t>NOT</a:t>
            </a:r>
            <a:r>
              <a:rPr lang="en-US" sz="2400" cap="none" dirty="0" smtClean="0">
                <a:solidFill>
                  <a:schemeClr val="tx1"/>
                </a:solidFill>
                <a:cs typeface="Courier New" panose="02070309020205020404" pitchFamily="49" charset="0"/>
              </a:rPr>
              <a:t> </a:t>
            </a:r>
            <a:r>
              <a:rPr lang="en-US" sz="2400" cap="none" dirty="0">
                <a:solidFill>
                  <a:schemeClr val="tx1"/>
                </a:solidFill>
                <a:cs typeface="Courier New" panose="02070309020205020404" pitchFamily="49" charset="0"/>
              </a:rPr>
              <a:t>allowed. </a:t>
            </a:r>
            <a:r>
              <a:rPr lang="en-US" sz="2400" cap="none" dirty="0" smtClean="0">
                <a:solidFill>
                  <a:schemeClr val="tx1"/>
                </a:solidFill>
                <a:cs typeface="Courier New" panose="02070309020205020404" pitchFamily="49" charset="0"/>
              </a:rPr>
              <a:t> Students </a:t>
            </a:r>
            <a:r>
              <a:rPr lang="en-US" sz="2400" cap="none" dirty="0">
                <a:solidFill>
                  <a:schemeClr val="tx1"/>
                </a:solidFill>
                <a:cs typeface="Courier New" panose="02070309020205020404" pitchFamily="49" charset="0"/>
              </a:rPr>
              <a:t>found to be using mobile phone in the lab will not be marked as </a:t>
            </a:r>
            <a:r>
              <a:rPr lang="en-US" sz="2400" cap="none" dirty="0" smtClean="0">
                <a:solidFill>
                  <a:schemeClr val="tx1"/>
                </a:solidFill>
                <a:cs typeface="Courier New" panose="02070309020205020404" pitchFamily="49" charset="0"/>
              </a:rPr>
              <a:t>present</a:t>
            </a:r>
          </a:p>
          <a:p>
            <a:pPr marL="342900" indent="-342900">
              <a:spcAft>
                <a:spcPts val="600"/>
              </a:spcAft>
              <a:buFont typeface="Arial" panose="020B0604020202020204" pitchFamily="34" charset="0"/>
              <a:buChar char="•"/>
            </a:pPr>
            <a:r>
              <a:rPr lang="en-US" sz="2400" cap="none" dirty="0">
                <a:solidFill>
                  <a:schemeClr val="tx1"/>
                </a:solidFill>
                <a:cs typeface="Courier New" panose="02070309020205020404" pitchFamily="49" charset="0"/>
              </a:rPr>
              <a:t>Do </a:t>
            </a:r>
            <a:r>
              <a:rPr lang="en-US" sz="2400" b="1" cap="none" dirty="0">
                <a:solidFill>
                  <a:srgbClr val="FF0000"/>
                </a:solidFill>
                <a:cs typeface="Courier New" panose="02070309020205020404" pitchFamily="49" charset="0"/>
              </a:rPr>
              <a:t>NOT</a:t>
            </a:r>
            <a:r>
              <a:rPr lang="en-US" sz="2400" cap="none" dirty="0">
                <a:solidFill>
                  <a:schemeClr val="tx1"/>
                </a:solidFill>
                <a:cs typeface="Courier New" panose="02070309020205020404" pitchFamily="49" charset="0"/>
              </a:rPr>
              <a:t> tamper with the layout of the lab reports or change the front page of the lab report. Failing to do so will render the report invalid for </a:t>
            </a:r>
            <a:r>
              <a:rPr lang="en-US" sz="2400" cap="none" dirty="0" smtClean="0">
                <a:solidFill>
                  <a:schemeClr val="tx1"/>
                </a:solidFill>
                <a:cs typeface="Courier New" panose="02070309020205020404" pitchFamily="49" charset="0"/>
              </a:rPr>
              <a:t>checking</a:t>
            </a:r>
          </a:p>
          <a:p>
            <a:pPr marL="342900" indent="-342900">
              <a:spcAft>
                <a:spcPts val="600"/>
              </a:spcAft>
              <a:buFont typeface="Arial" panose="020B0604020202020204" pitchFamily="34" charset="0"/>
              <a:buChar char="•"/>
            </a:pPr>
            <a:r>
              <a:rPr lang="en-US" sz="2400" cap="none" dirty="0">
                <a:solidFill>
                  <a:schemeClr val="tx1"/>
                </a:solidFill>
                <a:cs typeface="Courier New" panose="02070309020205020404" pitchFamily="49" charset="0"/>
              </a:rPr>
              <a:t>Despite the group submission of reports, students must work individually during the lab </a:t>
            </a:r>
            <a:r>
              <a:rPr lang="en-US" sz="2400" cap="none" dirty="0" smtClean="0">
                <a:solidFill>
                  <a:schemeClr val="tx1"/>
                </a:solidFill>
                <a:cs typeface="Courier New" panose="02070309020205020404" pitchFamily="49" charset="0"/>
              </a:rPr>
              <a:t>hours</a:t>
            </a:r>
          </a:p>
        </p:txBody>
      </p:sp>
    </p:spTree>
    <p:extLst>
      <p:ext uri="{BB962C8B-B14F-4D97-AF65-F5344CB8AC3E}">
        <p14:creationId xmlns:p14="http://schemas.microsoft.com/office/powerpoint/2010/main" val="15351307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33761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Advantages &amp; Disadvantages of Robots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548640" y="1280161"/>
            <a:ext cx="10649243" cy="485335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Advantages of Robots: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can perform tasks with great precision and accuracy</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can work in hazardous environments (heat, radiation etc)</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can work consistently without fatigue</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can process multiple tasks simultaneously</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have repeatable precision at all times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can increase productivity and quality of products</a:t>
            </a:r>
          </a:p>
          <a:p>
            <a:endParaRPr lang="en-US" sz="2400" b="1" cap="none" dirty="0" smtClean="0">
              <a:solidFill>
                <a:prstClr val="black"/>
              </a:solidFill>
              <a:cs typeface="Courier New" panose="02070309020205020404" pitchFamily="49" charset="0"/>
            </a:endParaRPr>
          </a:p>
          <a:p>
            <a:r>
              <a:rPr lang="en-US" sz="2400" b="1" cap="none" dirty="0" smtClean="0">
                <a:solidFill>
                  <a:prstClr val="black"/>
                </a:solidFill>
                <a:cs typeface="Courier New" panose="02070309020205020404" pitchFamily="49" charset="0"/>
              </a:rPr>
              <a:t>Disadvantages of Robots:</a:t>
            </a:r>
            <a:endParaRPr lang="en-US" sz="2400" b="1" cap="none" dirty="0">
              <a:solidFill>
                <a:prstClr val="black"/>
              </a:solidFill>
              <a:cs typeface="Courier New" panose="02070309020205020404" pitchFamily="49" charset="0"/>
            </a:endParaRP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Robots </a:t>
            </a:r>
            <a:r>
              <a:rPr lang="en-US" sz="2400" cap="none" dirty="0">
                <a:solidFill>
                  <a:prstClr val="black"/>
                </a:solidFill>
                <a:cs typeface="Courier New" panose="02070309020205020404" pitchFamily="49" charset="0"/>
              </a:rPr>
              <a:t>are </a:t>
            </a:r>
            <a:r>
              <a:rPr lang="en-US" sz="2400" cap="none" dirty="0" smtClean="0">
                <a:solidFill>
                  <a:prstClr val="black"/>
                </a:solidFill>
                <a:cs typeface="Courier New" panose="02070309020205020404" pitchFamily="49" charset="0"/>
              </a:rPr>
              <a:t>expensive</a:t>
            </a:r>
          </a:p>
          <a:p>
            <a:pPr marL="342900" indent="-342900">
              <a:buFont typeface="Arial" panose="020B0604020202020204" pitchFamily="34" charset="0"/>
              <a:buChar char="•"/>
            </a:pPr>
            <a:r>
              <a:rPr lang="en-US" sz="2400" cap="none" dirty="0">
                <a:solidFill>
                  <a:prstClr val="black"/>
                </a:solidFill>
                <a:cs typeface="Courier New" panose="02070309020205020404" pitchFamily="49" charset="0"/>
              </a:rPr>
              <a:t>Robots replace human work which can lead to economic </a:t>
            </a:r>
            <a:r>
              <a:rPr lang="en-US" sz="2400" cap="none" dirty="0" smtClean="0">
                <a:solidFill>
                  <a:prstClr val="black"/>
                </a:solidFill>
                <a:cs typeface="Courier New" panose="02070309020205020404" pitchFamily="49" charset="0"/>
              </a:rPr>
              <a:t>issues</a:t>
            </a:r>
          </a:p>
          <a:p>
            <a:pPr marL="342900" indent="-342900">
              <a:buFont typeface="Arial" panose="020B0604020202020204" pitchFamily="34" charset="0"/>
              <a:buChar char="•"/>
            </a:pPr>
            <a:r>
              <a:rPr lang="en-US" sz="2400" cap="none" dirty="0">
                <a:solidFill>
                  <a:prstClr val="black"/>
                </a:solidFill>
                <a:cs typeface="Courier New" panose="02070309020205020404" pitchFamily="49" charset="0"/>
              </a:rPr>
              <a:t>Robots lack capability to respond in emergencies</a:t>
            </a:r>
          </a:p>
          <a:p>
            <a:pPr marL="342900" indent="-342900">
              <a:buFont typeface="Arial" panose="020B0604020202020204" pitchFamily="34" charset="0"/>
              <a:buChar char="•"/>
            </a:pP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cap="none" dirty="0" smtClean="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cap="none" dirty="0" smtClean="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413443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Operating System (ROS)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548638" y="1207009"/>
            <a:ext cx="4740815" cy="221144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ROS is a middleware that is used to facilitate for the complications which are due to integrating complex, multiple processes, multiple sensors and multiple actuators</a:t>
            </a:r>
            <a:endParaRPr lang="en-US" sz="2400" cap="none" dirty="0">
              <a:solidFill>
                <a:prstClr val="black"/>
              </a:solidFill>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8071630" y="1223889"/>
            <a:ext cx="3871463" cy="5272463"/>
          </a:xfrm>
          <a:prstGeom prst="rect">
            <a:avLst/>
          </a:prstGeom>
          <a:ln>
            <a:solidFill>
              <a:schemeClr val="tx1"/>
            </a:solidFill>
          </a:ln>
        </p:spPr>
      </p:pic>
      <p:pic>
        <p:nvPicPr>
          <p:cNvPr id="4" name="Picture 3"/>
          <p:cNvPicPr>
            <a:picLocks noChangeAspect="1"/>
          </p:cNvPicPr>
          <p:nvPr/>
        </p:nvPicPr>
        <p:blipFill>
          <a:blip r:embed="rId3"/>
          <a:stretch>
            <a:fillRect/>
          </a:stretch>
        </p:blipFill>
        <p:spPr>
          <a:xfrm>
            <a:off x="335186" y="3764157"/>
            <a:ext cx="3283645" cy="2713952"/>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5466812" y="1230113"/>
            <a:ext cx="2455597" cy="2409953"/>
          </a:xfrm>
          <a:prstGeom prst="rect">
            <a:avLst/>
          </a:prstGeom>
          <a:ln>
            <a:solidFill>
              <a:schemeClr val="tx1"/>
            </a:solidFill>
          </a:ln>
        </p:spPr>
      </p:pic>
      <p:pic>
        <p:nvPicPr>
          <p:cNvPr id="6" name="Picture 5"/>
          <p:cNvPicPr>
            <a:picLocks noChangeAspect="1"/>
          </p:cNvPicPr>
          <p:nvPr/>
        </p:nvPicPr>
        <p:blipFill>
          <a:blip r:embed="rId5"/>
          <a:stretch>
            <a:fillRect/>
          </a:stretch>
        </p:blipFill>
        <p:spPr>
          <a:xfrm>
            <a:off x="3756076" y="3782602"/>
            <a:ext cx="4166332" cy="2698295"/>
          </a:xfrm>
          <a:prstGeom prst="rect">
            <a:avLst/>
          </a:prstGeom>
          <a:ln>
            <a:solidFill>
              <a:schemeClr val="tx1"/>
            </a:solidFill>
          </a:ln>
        </p:spPr>
      </p:pic>
    </p:spTree>
    <p:extLst>
      <p:ext uri="{BB962C8B-B14F-4D97-AF65-F5344CB8AC3E}">
        <p14:creationId xmlns:p14="http://schemas.microsoft.com/office/powerpoint/2010/main" val="4228730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Introduction to Robot Programming</a:t>
            </a:r>
            <a:endParaRPr lang="en-US" sz="4400" cap="none" dirty="0">
              <a:solidFill>
                <a:srgbClr val="4D1434"/>
              </a:solidFill>
            </a:endParaRPr>
          </a:p>
        </p:txBody>
      </p:sp>
      <p:sp>
        <p:nvSpPr>
          <p:cNvPr id="15" name="Title 1"/>
          <p:cNvSpPr txBox="1">
            <a:spLocks/>
          </p:cNvSpPr>
          <p:nvPr/>
        </p:nvSpPr>
        <p:spPr>
          <a:xfrm>
            <a:off x="548640" y="1153549"/>
            <a:ext cx="10649243" cy="485335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Robotics programming is mostly done in C++ and Python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Robot Operating System or ROS has strong support for both C++ and Python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has a more simpler syntax which makes it easier to code</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is ideal for developing prototypes quickly</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In contrast, C++ has more complicated syntax but is more efficient in terms of computation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C++ is ideal for making finalized, industry-standard programs where performance is important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Basically, the choice of the language is a trade-off between performance and development time</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When learning ROS, it is advisable to code in Python because it is easier that way</a:t>
            </a: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2433716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Linux Ubuntu</a:t>
            </a:r>
            <a:endParaRPr lang="en-US" sz="4400" cap="none" dirty="0">
              <a:solidFill>
                <a:srgbClr val="4D1434"/>
              </a:solidFill>
            </a:endParaRPr>
          </a:p>
        </p:txBody>
      </p:sp>
      <p:sp>
        <p:nvSpPr>
          <p:cNvPr id="15" name="Title 1"/>
          <p:cNvSpPr txBox="1">
            <a:spLocks/>
          </p:cNvSpPr>
          <p:nvPr/>
        </p:nvSpPr>
        <p:spPr>
          <a:xfrm>
            <a:off x="548641" y="1153550"/>
            <a:ext cx="5219114" cy="5486711"/>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Ubuntu is a popular operating system based on the Linux distribution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Ubuntu is open-source and has LTS (Long-term Support)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Ubuntu has an easy-to-use installer that allows computers to dual-boot with another operating system (Windows or </a:t>
            </a:r>
            <a:r>
              <a:rPr lang="en-US" sz="2400" cap="none" dirty="0" err="1" smtClean="0">
                <a:solidFill>
                  <a:prstClr val="black"/>
                </a:solidFill>
                <a:cs typeface="Courier New" panose="02070309020205020404" pitchFamily="49" charset="0"/>
              </a:rPr>
              <a:t>MacOS</a:t>
            </a:r>
            <a:r>
              <a:rPr lang="en-US" sz="2400" cap="none" dirty="0" smtClean="0">
                <a:solidFill>
                  <a:prstClr val="black"/>
                </a:solidFill>
                <a:cs typeface="Courier New" panose="02070309020205020404" pitchFamily="49" charset="0"/>
              </a:rPr>
              <a: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We will use Ubuntu because it has the most support with ROS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To use Ubuntu effectively, we need to learn the Terminal</a:t>
            </a:r>
            <a:endParaRPr lang="en-US" sz="2400" cap="none" dirty="0">
              <a:solidFill>
                <a:prstClr val="black"/>
              </a:solidFill>
              <a:cs typeface="Courier New" panose="02070309020205020404" pitchFamily="49"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6571" y="829995"/>
            <a:ext cx="4167815" cy="1468808"/>
          </a:xfrm>
          <a:prstGeom prst="rect">
            <a:avLst/>
          </a:prstGeom>
        </p:spPr>
      </p:pic>
      <p:pic>
        <p:nvPicPr>
          <p:cNvPr id="1026" name="Picture 2" descr="https://res.cloudinary.com/canonical/image/fetch/f_auto,q_auto,fl_sanitize,c_fill,w_720/https:/ubuntu.com/wp-content/uploads/a728/2020-04-23-13.05.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964" y="2588455"/>
            <a:ext cx="6102088" cy="36612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65107" y="829995"/>
            <a:ext cx="1687031" cy="1468808"/>
          </a:xfrm>
          <a:prstGeom prst="rect">
            <a:avLst/>
          </a:prstGeom>
        </p:spPr>
      </p:pic>
    </p:spTree>
    <p:extLst>
      <p:ext uri="{BB962C8B-B14F-4D97-AF65-F5344CB8AC3E}">
        <p14:creationId xmlns:p14="http://schemas.microsoft.com/office/powerpoint/2010/main" val="10055185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The Linux Terminal</a:t>
            </a:r>
            <a:endParaRPr lang="en-US" sz="4400" cap="none" dirty="0">
              <a:solidFill>
                <a:srgbClr val="4D1434"/>
              </a:solidFill>
            </a:endParaRPr>
          </a:p>
        </p:txBody>
      </p:sp>
      <p:sp>
        <p:nvSpPr>
          <p:cNvPr id="9" name="Title 1"/>
          <p:cNvSpPr txBox="1">
            <a:spLocks/>
          </p:cNvSpPr>
          <p:nvPr/>
        </p:nvSpPr>
        <p:spPr>
          <a:xfrm>
            <a:off x="1252025" y="3545062"/>
            <a:ext cx="9523827" cy="222269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err="1" smtClean="0">
                <a:solidFill>
                  <a:srgbClr val="40619D"/>
                </a:solidFill>
                <a:latin typeface="Courier New" panose="02070309020205020404" pitchFamily="49" charset="0"/>
                <a:cs typeface="Courier New" panose="02070309020205020404" pitchFamily="49" charset="0"/>
              </a:rPr>
              <a:t>pwd</a:t>
            </a:r>
            <a:endParaRPr lang="en-US" sz="2400" cap="none" dirty="0" smtClean="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ls</a:t>
            </a:r>
          </a:p>
          <a:p>
            <a:r>
              <a:rPr lang="en-US" sz="2400" cap="none" dirty="0" smtClean="0">
                <a:solidFill>
                  <a:srgbClr val="40619D"/>
                </a:solidFill>
                <a:latin typeface="Courier New" panose="02070309020205020404" pitchFamily="49" charset="0"/>
                <a:cs typeface="Courier New" panose="02070309020205020404" pitchFamily="49" charset="0"/>
              </a:rPr>
              <a:t>cd &lt;directory&gt;</a:t>
            </a:r>
          </a:p>
          <a:p>
            <a:r>
              <a:rPr lang="en-US" sz="2400" cap="none" dirty="0" smtClean="0">
                <a:solidFill>
                  <a:srgbClr val="40619D"/>
                </a:solidFill>
                <a:latin typeface="Courier New" panose="02070309020205020404" pitchFamily="49" charset="0"/>
                <a:cs typeface="Courier New" panose="02070309020205020404" pitchFamily="49" charset="0"/>
              </a:rPr>
              <a:t>cd ..</a:t>
            </a:r>
          </a:p>
        </p:txBody>
      </p:sp>
      <p:sp>
        <p:nvSpPr>
          <p:cNvPr id="15" name="Title 1"/>
          <p:cNvSpPr txBox="1">
            <a:spLocks/>
          </p:cNvSpPr>
          <p:nvPr/>
        </p:nvSpPr>
        <p:spPr>
          <a:xfrm>
            <a:off x="548640" y="1153550"/>
            <a:ext cx="10649243" cy="215235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Terminal is the command-line of Linux Ubuntu that gives precise control to the user and is extensively for efficient programming even among professionals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To learn ROS, familiarizing with the terminal is very important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In this lab, we will execute python scripts (.</a:t>
            </a:r>
            <a:r>
              <a:rPr lang="en-US" sz="2400" cap="none" dirty="0" err="1" smtClean="0">
                <a:solidFill>
                  <a:prstClr val="black"/>
                </a:solidFill>
                <a:cs typeface="Courier New" panose="02070309020205020404" pitchFamily="49" charset="0"/>
              </a:rPr>
              <a:t>py</a:t>
            </a:r>
            <a:r>
              <a:rPr lang="en-US" sz="2400" cap="none" dirty="0" smtClean="0">
                <a:solidFill>
                  <a:prstClr val="black"/>
                </a:solidFill>
                <a:cs typeface="Courier New" panose="02070309020205020404" pitchFamily="49" charset="0"/>
              </a:rPr>
              <a:t>) with the terminal</a:t>
            </a:r>
          </a:p>
          <a:p>
            <a:pPr marL="342900" indent="-342900">
              <a:lnSpc>
                <a:spcPct val="150000"/>
              </a:lnSpc>
              <a:buFont typeface="Arial" panose="020B0604020202020204" pitchFamily="34" charset="0"/>
              <a:buChar char="•"/>
            </a:pPr>
            <a:r>
              <a:rPr lang="en-US" sz="2400" cap="none" dirty="0" smtClean="0">
                <a:solidFill>
                  <a:prstClr val="black"/>
                </a:solidFill>
                <a:cs typeface="Courier New" panose="02070309020205020404" pitchFamily="49" charset="0"/>
              </a:rPr>
              <a:t>Let’s understand a few basic commands on the terminal:</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4267520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Python Language</a:t>
            </a:r>
            <a:endParaRPr lang="en-US" sz="4400" cap="none" dirty="0">
              <a:solidFill>
                <a:srgbClr val="4D1434"/>
              </a:solidFill>
            </a:endParaRPr>
          </a:p>
        </p:txBody>
      </p:sp>
      <p:sp>
        <p:nvSpPr>
          <p:cNvPr id="9" name="Title 1"/>
          <p:cNvSpPr txBox="1">
            <a:spLocks/>
          </p:cNvSpPr>
          <p:nvPr/>
        </p:nvSpPr>
        <p:spPr>
          <a:xfrm>
            <a:off x="928464" y="2869827"/>
            <a:ext cx="2912012" cy="164591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10</a:t>
            </a:r>
          </a:p>
          <a:p>
            <a:r>
              <a:rPr lang="en-US" sz="2400" cap="none" dirty="0" smtClean="0">
                <a:solidFill>
                  <a:srgbClr val="40619D"/>
                </a:solidFill>
                <a:latin typeface="Courier New" panose="02070309020205020404" pitchFamily="49" charset="0"/>
                <a:cs typeface="Courier New" panose="02070309020205020404" pitchFamily="49" charset="0"/>
              </a:rPr>
              <a:t>b = “M”</a:t>
            </a:r>
          </a:p>
          <a:p>
            <a:r>
              <a:rPr lang="en-US" sz="2400" cap="none" dirty="0" smtClean="0">
                <a:solidFill>
                  <a:srgbClr val="40619D"/>
                </a:solidFill>
                <a:latin typeface="Courier New" panose="02070309020205020404" pitchFamily="49" charset="0"/>
                <a:cs typeface="Courier New" panose="02070309020205020404" pitchFamily="49" charset="0"/>
              </a:rPr>
              <a:t>c = 7.6</a:t>
            </a:r>
          </a:p>
          <a:p>
            <a:r>
              <a:rPr lang="en-US" sz="2400" cap="none" dirty="0" smtClean="0">
                <a:solidFill>
                  <a:srgbClr val="40619D"/>
                </a:solidFill>
                <a:latin typeface="Courier New" panose="02070309020205020404" pitchFamily="49" charset="0"/>
                <a:cs typeface="Courier New" panose="02070309020205020404" pitchFamily="49" charset="0"/>
              </a:rPr>
              <a:t>print(</a:t>
            </a:r>
            <a:r>
              <a:rPr lang="en-US" sz="2400" cap="none" dirty="0" err="1" smtClean="0">
                <a:solidFill>
                  <a:srgbClr val="40619D"/>
                </a:solidFill>
                <a:latin typeface="Courier New" panose="02070309020205020404" pitchFamily="49" charset="0"/>
                <a:cs typeface="Courier New" panose="02070309020205020404" pitchFamily="49" charset="0"/>
              </a:rPr>
              <a:t>a,b,c</a:t>
            </a:r>
            <a:r>
              <a:rPr lang="en-US" sz="2400" cap="none" dirty="0" smtClean="0">
                <a:solidFill>
                  <a:srgbClr val="40619D"/>
                </a:solidFill>
                <a:latin typeface="Courier New" panose="02070309020205020404" pitchFamily="49" charset="0"/>
                <a:cs typeface="Courier New" panose="02070309020205020404" pitchFamily="49" charset="0"/>
              </a:rPr>
              <a:t>)</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097278"/>
            <a:ext cx="10860258" cy="1485301"/>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is an interpreted, open-source language with an emphasis on code readability and has a very large community support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Consider the following comparison between C++ and Python codes:</a:t>
            </a:r>
          </a:p>
          <a:p>
            <a:pPr marL="342900" indent="-342900">
              <a:buFont typeface="Arial" panose="020B0604020202020204" pitchFamily="34" charset="0"/>
              <a:buChar char="•"/>
            </a:pPr>
            <a:endParaRPr lang="en-US" sz="2400" cap="none" dirty="0">
              <a:solidFill>
                <a:prstClr val="black"/>
              </a:solidFill>
              <a:cs typeface="Courier New" panose="02070309020205020404" pitchFamily="49" charset="0"/>
            </a:endParaRPr>
          </a:p>
        </p:txBody>
      </p:sp>
      <p:sp>
        <p:nvSpPr>
          <p:cNvPr id="17" name="Title 1"/>
          <p:cNvSpPr txBox="1">
            <a:spLocks/>
          </p:cNvSpPr>
          <p:nvPr/>
        </p:nvSpPr>
        <p:spPr>
          <a:xfrm>
            <a:off x="3840476" y="2875690"/>
            <a:ext cx="7934178" cy="178776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err="1" smtClean="0">
                <a:solidFill>
                  <a:srgbClr val="903163"/>
                </a:solidFill>
                <a:latin typeface="Courier New" panose="02070309020205020404" pitchFamily="49" charset="0"/>
                <a:cs typeface="Courier New" panose="02070309020205020404" pitchFamily="49" charset="0"/>
              </a:rPr>
              <a:t>int</a:t>
            </a:r>
            <a:r>
              <a:rPr lang="en-US" sz="2400" cap="none" dirty="0" smtClean="0">
                <a:solidFill>
                  <a:srgbClr val="903163"/>
                </a:solidFill>
                <a:latin typeface="Courier New" panose="02070309020205020404" pitchFamily="49" charset="0"/>
                <a:cs typeface="Courier New" panose="02070309020205020404" pitchFamily="49" charset="0"/>
              </a:rPr>
              <a:t> a = 10;</a:t>
            </a:r>
          </a:p>
          <a:p>
            <a:r>
              <a:rPr lang="en-US" sz="2400" cap="none" dirty="0" smtClean="0">
                <a:solidFill>
                  <a:srgbClr val="903163"/>
                </a:solidFill>
                <a:latin typeface="Courier New" panose="02070309020205020404" pitchFamily="49" charset="0"/>
                <a:cs typeface="Courier New" panose="02070309020205020404" pitchFamily="49" charset="0"/>
              </a:rPr>
              <a:t>char b = “M”;</a:t>
            </a:r>
          </a:p>
          <a:p>
            <a:r>
              <a:rPr lang="en-US" sz="2400" cap="none" dirty="0" smtClean="0">
                <a:solidFill>
                  <a:srgbClr val="903163"/>
                </a:solidFill>
                <a:latin typeface="Courier New" panose="02070309020205020404" pitchFamily="49" charset="0"/>
                <a:cs typeface="Courier New" panose="02070309020205020404" pitchFamily="49" charset="0"/>
              </a:rPr>
              <a:t>float c = 7.6;</a:t>
            </a:r>
          </a:p>
          <a:p>
            <a:r>
              <a:rPr lang="en-US" sz="2400" cap="none" dirty="0" err="1" smtClean="0">
                <a:solidFill>
                  <a:srgbClr val="903163"/>
                </a:solidFill>
                <a:latin typeface="Courier New" panose="02070309020205020404" pitchFamily="49" charset="0"/>
                <a:cs typeface="Courier New" panose="02070309020205020404" pitchFamily="49" charset="0"/>
              </a:rPr>
              <a:t>cout</a:t>
            </a:r>
            <a:r>
              <a:rPr lang="en-US" sz="2400" cap="none" dirty="0" smtClean="0">
                <a:solidFill>
                  <a:srgbClr val="903163"/>
                </a:solidFill>
                <a:latin typeface="Courier New" panose="02070309020205020404" pitchFamily="49" charset="0"/>
                <a:cs typeface="Courier New" panose="02070309020205020404" pitchFamily="49" charset="0"/>
              </a:rPr>
              <a:t> &lt;&lt; a &lt;&lt; “ “ &lt;&lt; b &lt;&lt; “ “ &lt;&lt; c &lt;&lt; </a:t>
            </a:r>
            <a:r>
              <a:rPr lang="en-US" sz="2400" cap="none" dirty="0" err="1" smtClean="0">
                <a:solidFill>
                  <a:srgbClr val="903163"/>
                </a:solidFill>
                <a:latin typeface="Courier New" panose="02070309020205020404" pitchFamily="49" charset="0"/>
                <a:cs typeface="Courier New" panose="02070309020205020404" pitchFamily="49" charset="0"/>
              </a:rPr>
              <a:t>endl</a:t>
            </a:r>
            <a:r>
              <a:rPr lang="en-US" sz="2400" cap="none" dirty="0" smtClean="0">
                <a:solidFill>
                  <a:srgbClr val="903163"/>
                </a:solidFill>
                <a:latin typeface="Courier New" panose="02070309020205020404" pitchFamily="49" charset="0"/>
                <a:cs typeface="Courier New" panose="02070309020205020404" pitchFamily="49" charset="0"/>
              </a:rPr>
              <a:t>;</a:t>
            </a:r>
            <a:endParaRPr lang="en-US" sz="2400" cap="none" dirty="0">
              <a:solidFill>
                <a:srgbClr val="903163"/>
              </a:solidFill>
              <a:latin typeface="Courier New" panose="02070309020205020404" pitchFamily="49" charset="0"/>
              <a:cs typeface="Courier New" panose="02070309020205020404" pitchFamily="49" charset="0"/>
            </a:endParaRPr>
          </a:p>
        </p:txBody>
      </p:sp>
      <p:sp>
        <p:nvSpPr>
          <p:cNvPr id="18" name="Title 1"/>
          <p:cNvSpPr txBox="1">
            <a:spLocks/>
          </p:cNvSpPr>
          <p:nvPr/>
        </p:nvSpPr>
        <p:spPr>
          <a:xfrm>
            <a:off x="576772" y="2403251"/>
            <a:ext cx="6822830" cy="44605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    Python                       C++</a:t>
            </a:r>
            <a:endParaRPr lang="en-US" sz="2400" b="1" cap="none" dirty="0">
              <a:solidFill>
                <a:prstClr val="black"/>
              </a:solidFill>
              <a:cs typeface="Courier New" panose="02070309020205020404" pitchFamily="49" charset="0"/>
            </a:endParaRPr>
          </a:p>
        </p:txBody>
      </p:sp>
      <p:sp>
        <p:nvSpPr>
          <p:cNvPr id="7" name="Title 1"/>
          <p:cNvSpPr txBox="1">
            <a:spLocks/>
          </p:cNvSpPr>
          <p:nvPr/>
        </p:nvSpPr>
        <p:spPr>
          <a:xfrm>
            <a:off x="548639" y="5401999"/>
            <a:ext cx="10649243" cy="130829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No semicolons are needed to end each line in </a:t>
            </a:r>
            <a:r>
              <a:rPr lang="en-US" sz="2400" cap="none" dirty="0">
                <a:solidFill>
                  <a:prstClr val="black"/>
                </a:solidFill>
                <a:cs typeface="Courier New" panose="02070309020205020404" pitchFamily="49" charset="0"/>
              </a:rPr>
              <a:t>Python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It is </a:t>
            </a:r>
            <a:r>
              <a:rPr lang="en-US" sz="2400" cap="none" dirty="0">
                <a:solidFill>
                  <a:prstClr val="black"/>
                </a:solidFill>
                <a:cs typeface="Courier New" panose="02070309020205020404" pitchFamily="49" charset="0"/>
              </a:rPr>
              <a:t>not necessary to declare the data type of </a:t>
            </a:r>
            <a:r>
              <a:rPr lang="en-US" sz="2400" cap="none" dirty="0" smtClean="0">
                <a:solidFill>
                  <a:prstClr val="black"/>
                </a:solidFill>
                <a:cs typeface="Courier New" panose="02070309020205020404" pitchFamily="49" charset="0"/>
              </a:rPr>
              <a:t>variable in Python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print() statement creates spaces and new line automatically</a:t>
            </a: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548640" y="4587826"/>
            <a:ext cx="10733652" cy="83823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output of both programs is the same:</a:t>
            </a:r>
          </a:p>
          <a:p>
            <a:r>
              <a:rPr lang="en-US" sz="2400" cap="none" dirty="0" smtClean="0">
                <a:solidFill>
                  <a:prstClr val="black"/>
                </a:solidFill>
                <a:cs typeface="Courier New" panose="02070309020205020404" pitchFamily="49" charset="0"/>
              </a:rPr>
              <a:t>		&gt;&gt;  </a:t>
            </a:r>
            <a:r>
              <a:rPr lang="en-US" sz="2400" cap="none" dirty="0" smtClean="0">
                <a:solidFill>
                  <a:prstClr val="black"/>
                </a:solidFill>
                <a:latin typeface="Courier New" panose="02070309020205020404" pitchFamily="49" charset="0"/>
                <a:cs typeface="Courier New" panose="02070309020205020404" pitchFamily="49" charset="0"/>
              </a:rPr>
              <a:t>10 M 7.6</a:t>
            </a:r>
          </a:p>
        </p:txBody>
      </p:sp>
      <p:sp>
        <p:nvSpPr>
          <p:cNvPr id="3" name="Rectangle 2"/>
          <p:cNvSpPr/>
          <p:nvPr/>
        </p:nvSpPr>
        <p:spPr>
          <a:xfrm>
            <a:off x="745582" y="2375115"/>
            <a:ext cx="2813538" cy="204215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10" name="Rectangle 9"/>
          <p:cNvSpPr/>
          <p:nvPr/>
        </p:nvSpPr>
        <p:spPr>
          <a:xfrm>
            <a:off x="3559122" y="2375115"/>
            <a:ext cx="8138158" cy="2042152"/>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cxnSp>
        <p:nvCxnSpPr>
          <p:cNvPr id="5" name="Straight Connector 4"/>
          <p:cNvCxnSpPr/>
          <p:nvPr/>
        </p:nvCxnSpPr>
        <p:spPr>
          <a:xfrm>
            <a:off x="731523" y="2849308"/>
            <a:ext cx="1095169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3228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337629"/>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Python Scripts</a:t>
            </a:r>
            <a:endParaRPr lang="en-US" sz="4400" cap="none" dirty="0">
              <a:solidFill>
                <a:srgbClr val="4D1434"/>
              </a:solidFill>
            </a:endParaRPr>
          </a:p>
        </p:txBody>
      </p:sp>
      <p:sp>
        <p:nvSpPr>
          <p:cNvPr id="15" name="Title 1"/>
          <p:cNvSpPr txBox="1">
            <a:spLocks/>
          </p:cNvSpPr>
          <p:nvPr/>
        </p:nvSpPr>
        <p:spPr>
          <a:xfrm>
            <a:off x="548640" y="1153551"/>
            <a:ext cx="10649243" cy="168812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scripts are files that end in </a:t>
            </a:r>
            <a:r>
              <a:rPr lang="en-US" sz="2400" b="1" cap="none" dirty="0" smtClean="0">
                <a:solidFill>
                  <a:prstClr val="black"/>
                </a:solidFill>
                <a:cs typeface="Courier New" panose="02070309020205020404" pitchFamily="49" charset="0"/>
              </a:rPr>
              <a:t>.</a:t>
            </a:r>
            <a:r>
              <a:rPr lang="en-US" sz="2400" b="1" cap="none" dirty="0" err="1" smtClean="0">
                <a:solidFill>
                  <a:prstClr val="black"/>
                </a:solidFill>
                <a:cs typeface="Courier New" panose="02070309020205020404" pitchFamily="49" charset="0"/>
              </a:rPr>
              <a:t>py</a:t>
            </a:r>
            <a:r>
              <a:rPr lang="en-US" sz="2400" b="1" cap="none" dirty="0" smtClean="0">
                <a:solidFill>
                  <a:prstClr val="black"/>
                </a:solidFill>
                <a:cs typeface="Courier New" panose="02070309020205020404" pitchFamily="49" charset="0"/>
              </a:rPr>
              <a:t> </a:t>
            </a:r>
            <a:r>
              <a:rPr lang="en-US" sz="2400" cap="none" dirty="0" smtClean="0">
                <a:solidFill>
                  <a:prstClr val="black"/>
                </a:solidFill>
                <a:cs typeface="Courier New" panose="02070309020205020404" pitchFamily="49" charset="0"/>
              </a:rPr>
              <a:t>format and contain the code</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To write a script, we will </a:t>
            </a:r>
            <a:r>
              <a:rPr lang="en-US" sz="2400" cap="none" dirty="0" smtClean="0">
                <a:solidFill>
                  <a:prstClr val="black"/>
                </a:solidFill>
                <a:cs typeface="Courier New" panose="02070309020205020404" pitchFamily="49" charset="0"/>
              </a:rPr>
              <a:t>use a </a:t>
            </a:r>
            <a:r>
              <a:rPr lang="en-US" sz="2400" b="1" cap="none" dirty="0" smtClean="0">
                <a:solidFill>
                  <a:prstClr val="black"/>
                </a:solidFill>
                <a:cs typeface="Courier New" panose="02070309020205020404" pitchFamily="49" charset="0"/>
              </a:rPr>
              <a:t>text editor</a:t>
            </a:r>
            <a:r>
              <a:rPr lang="en-US" sz="2400" cap="none" dirty="0" smtClean="0">
                <a:solidFill>
                  <a:prstClr val="black"/>
                </a:solidFill>
                <a:cs typeface="Courier New" panose="02070309020205020404" pitchFamily="49" charset="0"/>
              </a:rPr>
              <a:t> like </a:t>
            </a:r>
            <a:r>
              <a:rPr lang="en-US" sz="2400" cap="none" dirty="0" err="1" smtClean="0">
                <a:solidFill>
                  <a:prstClr val="black"/>
                </a:solidFill>
                <a:cs typeface="Courier New" panose="02070309020205020404" pitchFamily="49" charset="0"/>
              </a:rPr>
              <a:t>SublimeText</a:t>
            </a:r>
            <a:r>
              <a:rPr lang="en-US" sz="2400" b="1" cap="none" dirty="0" smtClean="0">
                <a:solidFill>
                  <a:prstClr val="black"/>
                </a:solidFill>
                <a:cs typeface="Courier New" panose="02070309020205020404" pitchFamily="49" charset="0"/>
              </a:rPr>
              <a:t> </a:t>
            </a:r>
            <a:r>
              <a:rPr lang="en-US" sz="2400" cap="none" dirty="0" smtClean="0">
                <a:solidFill>
                  <a:prstClr val="black"/>
                </a:solidFill>
                <a:cs typeface="Courier New" panose="02070309020205020404" pitchFamily="49" charset="0"/>
              </a:rPr>
              <a:t>which </a:t>
            </a:r>
            <a:r>
              <a:rPr lang="en-US" sz="2400" cap="none" dirty="0" smtClean="0">
                <a:solidFill>
                  <a:prstClr val="black"/>
                </a:solidFill>
                <a:cs typeface="Courier New" panose="02070309020205020404" pitchFamily="49" charset="0"/>
              </a:rPr>
              <a:t>allows </a:t>
            </a:r>
            <a:r>
              <a:rPr lang="en-US" sz="2400" cap="none" dirty="0" smtClean="0">
                <a:solidFill>
                  <a:prstClr val="black"/>
                </a:solidFill>
                <a:cs typeface="Courier New" panose="02070309020205020404" pitchFamily="49" charset="0"/>
              </a:rPr>
              <a:t>syntax highlighting for python</a:t>
            </a:r>
          </a:p>
          <a:p>
            <a:pPr marL="342900" indent="-342900">
              <a:lnSpc>
                <a:spcPct val="200000"/>
              </a:lnSpc>
              <a:buFont typeface="Arial" panose="020B0604020202020204" pitchFamily="34" charset="0"/>
              <a:buChar char="•"/>
            </a:pPr>
            <a:r>
              <a:rPr lang="en-US" sz="2400" cap="none" dirty="0">
                <a:solidFill>
                  <a:prstClr val="black"/>
                </a:solidFill>
                <a:cs typeface="Courier New" panose="02070309020205020404" pitchFamily="49" charset="0"/>
              </a:rPr>
              <a:t>Let’s write a simple python script and execute it via the </a:t>
            </a:r>
            <a:r>
              <a:rPr lang="en-US" sz="2400" cap="none" dirty="0" smtClean="0">
                <a:solidFill>
                  <a:prstClr val="black"/>
                </a:solidFill>
                <a:cs typeface="Courier New" panose="02070309020205020404" pitchFamily="49" charset="0"/>
              </a:rPr>
              <a:t>terminal:</a:t>
            </a:r>
            <a:endParaRPr lang="en-US" sz="2400" cap="none" dirty="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2096081" y="2968277"/>
            <a:ext cx="2912012" cy="164591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10</a:t>
            </a:r>
          </a:p>
          <a:p>
            <a:r>
              <a:rPr lang="en-US" sz="2400" cap="none" dirty="0" smtClean="0">
                <a:solidFill>
                  <a:srgbClr val="40619D"/>
                </a:solidFill>
                <a:latin typeface="Courier New" panose="02070309020205020404" pitchFamily="49" charset="0"/>
                <a:cs typeface="Courier New" panose="02070309020205020404" pitchFamily="49" charset="0"/>
              </a:rPr>
              <a:t>b = “M”</a:t>
            </a:r>
          </a:p>
          <a:p>
            <a:r>
              <a:rPr lang="en-US" sz="2400" cap="none" dirty="0" smtClean="0">
                <a:solidFill>
                  <a:srgbClr val="40619D"/>
                </a:solidFill>
                <a:latin typeface="Courier New" panose="02070309020205020404" pitchFamily="49" charset="0"/>
                <a:cs typeface="Courier New" panose="02070309020205020404" pitchFamily="49" charset="0"/>
              </a:rPr>
              <a:t>c = 7.6</a:t>
            </a:r>
          </a:p>
          <a:p>
            <a:r>
              <a:rPr lang="en-US" sz="2400" cap="none" dirty="0" smtClean="0">
                <a:solidFill>
                  <a:srgbClr val="40619D"/>
                </a:solidFill>
                <a:latin typeface="Courier New" panose="02070309020205020404" pitchFamily="49" charset="0"/>
                <a:cs typeface="Courier New" panose="02070309020205020404" pitchFamily="49" charset="0"/>
              </a:rPr>
              <a:t>print(</a:t>
            </a:r>
            <a:r>
              <a:rPr lang="en-US" sz="2400" cap="none" dirty="0" err="1" smtClean="0">
                <a:solidFill>
                  <a:srgbClr val="40619D"/>
                </a:solidFill>
                <a:latin typeface="Courier New" panose="02070309020205020404" pitchFamily="49" charset="0"/>
                <a:cs typeface="Courier New" panose="02070309020205020404" pitchFamily="49" charset="0"/>
              </a:rPr>
              <a:t>a,b,c</a:t>
            </a:r>
            <a:r>
              <a:rPr lang="en-US" sz="2400" cap="none" dirty="0" smtClean="0">
                <a:solidFill>
                  <a:srgbClr val="40619D"/>
                </a:solidFill>
                <a:latin typeface="Courier New" panose="02070309020205020404" pitchFamily="49" charset="0"/>
                <a:cs typeface="Courier New" panose="02070309020205020404" pitchFamily="49" charset="0"/>
              </a:rPr>
              <a:t>)</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6" name="Title 1"/>
          <p:cNvSpPr txBox="1">
            <a:spLocks/>
          </p:cNvSpPr>
          <p:nvPr/>
        </p:nvSpPr>
        <p:spPr>
          <a:xfrm>
            <a:off x="548640" y="4571989"/>
            <a:ext cx="10649243" cy="168813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Once you have typed the above code, save the script as </a:t>
            </a:r>
            <a:r>
              <a:rPr lang="en-US" sz="2400" b="1" cap="none" dirty="0" smtClean="0">
                <a:solidFill>
                  <a:prstClr val="black"/>
                </a:solidFill>
                <a:cs typeface="Courier New" panose="02070309020205020404" pitchFamily="49" charset="0"/>
              </a:rPr>
              <a:t>test.py</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Now open the terminal, go the directory (with cd) where you saved the script and execute it with the following command:</a:t>
            </a: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2079666" y="5781814"/>
            <a:ext cx="2912012" cy="164591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python test.py</a:t>
            </a:r>
          </a:p>
        </p:txBody>
      </p:sp>
    </p:spTree>
    <p:extLst>
      <p:ext uri="{BB962C8B-B14F-4D97-AF65-F5344CB8AC3E}">
        <p14:creationId xmlns:p14="http://schemas.microsoft.com/office/powerpoint/2010/main" val="3124772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Variables in Python</a:t>
            </a:r>
            <a:endParaRPr lang="en-US" sz="4400" cap="none" dirty="0">
              <a:solidFill>
                <a:srgbClr val="4D1434"/>
              </a:solidFill>
            </a:endParaRPr>
          </a:p>
        </p:txBody>
      </p:sp>
      <p:sp>
        <p:nvSpPr>
          <p:cNvPr id="9" name="Title 1"/>
          <p:cNvSpPr txBox="1">
            <a:spLocks/>
          </p:cNvSpPr>
          <p:nvPr/>
        </p:nvSpPr>
        <p:spPr>
          <a:xfrm>
            <a:off x="1322365" y="2096090"/>
            <a:ext cx="7005710" cy="164591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10			# this will work</a:t>
            </a:r>
          </a:p>
          <a:p>
            <a:r>
              <a:rPr lang="en-US" sz="2400" cap="none" dirty="0" smtClean="0">
                <a:solidFill>
                  <a:srgbClr val="40619D"/>
                </a:solidFill>
                <a:latin typeface="Courier New" panose="02070309020205020404" pitchFamily="49" charset="0"/>
                <a:cs typeface="Courier New" panose="02070309020205020404" pitchFamily="49" charset="0"/>
              </a:rPr>
              <a:t>a = 5.5			# this will work</a:t>
            </a:r>
          </a:p>
          <a:p>
            <a:r>
              <a:rPr lang="en-US" sz="2400" cap="none" dirty="0" smtClean="0">
                <a:solidFill>
                  <a:srgbClr val="40619D"/>
                </a:solidFill>
                <a:latin typeface="Courier New" panose="02070309020205020404" pitchFamily="49" charset="0"/>
                <a:cs typeface="Courier New" panose="02070309020205020404" pitchFamily="49" charset="0"/>
              </a:rPr>
              <a:t>a = “house”	# this will work</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1"/>
            <a:ext cx="10649243" cy="61898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To add a comment in code, use # in Python</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data type of a variable can change in Python:</a:t>
            </a:r>
            <a:endParaRPr lang="en-US" sz="2400" cap="none" dirty="0">
              <a:solidFill>
                <a:prstClr val="black"/>
              </a:solidFill>
              <a:cs typeface="Courier New" panose="02070309020205020404" pitchFamily="49" charset="0"/>
            </a:endParaRPr>
          </a:p>
        </p:txBody>
      </p:sp>
      <p:sp>
        <p:nvSpPr>
          <p:cNvPr id="17" name="Title 1"/>
          <p:cNvSpPr txBox="1">
            <a:spLocks/>
          </p:cNvSpPr>
          <p:nvPr/>
        </p:nvSpPr>
        <p:spPr>
          <a:xfrm>
            <a:off x="1322365" y="4217967"/>
            <a:ext cx="7005710" cy="133642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err="1" smtClean="0">
                <a:solidFill>
                  <a:srgbClr val="903163"/>
                </a:solidFill>
                <a:latin typeface="Courier New" panose="02070309020205020404" pitchFamily="49" charset="0"/>
                <a:cs typeface="Courier New" panose="02070309020205020404" pitchFamily="49" charset="0"/>
              </a:rPr>
              <a:t>int</a:t>
            </a:r>
            <a:r>
              <a:rPr lang="en-US" sz="2400" cap="none" dirty="0" smtClean="0">
                <a:solidFill>
                  <a:srgbClr val="903163"/>
                </a:solidFill>
                <a:latin typeface="Courier New" panose="02070309020205020404" pitchFamily="49" charset="0"/>
                <a:cs typeface="Courier New" panose="02070309020205020404" pitchFamily="49" charset="0"/>
              </a:rPr>
              <a:t> a = 10;		// this will work</a:t>
            </a:r>
          </a:p>
          <a:p>
            <a:r>
              <a:rPr lang="en-US" sz="2400" cap="none" dirty="0" smtClean="0">
                <a:solidFill>
                  <a:srgbClr val="FF0000"/>
                </a:solidFill>
                <a:latin typeface="Courier New" panose="02070309020205020404" pitchFamily="49" charset="0"/>
                <a:cs typeface="Courier New" panose="02070309020205020404" pitchFamily="49" charset="0"/>
              </a:rPr>
              <a:t>a = 5.5;			// error</a:t>
            </a:r>
          </a:p>
          <a:p>
            <a:r>
              <a:rPr lang="en-US" sz="2400" cap="none" dirty="0" smtClean="0">
                <a:solidFill>
                  <a:srgbClr val="FF0000"/>
                </a:solidFill>
                <a:latin typeface="Courier New" panose="02070309020205020404" pitchFamily="49" charset="0"/>
                <a:cs typeface="Courier New" panose="02070309020205020404" pitchFamily="49" charset="0"/>
              </a:rPr>
              <a:t>a = “house”;		// error</a:t>
            </a:r>
            <a:endParaRPr lang="en-US" sz="2400" cap="none" dirty="0">
              <a:solidFill>
                <a:srgbClr val="FF0000"/>
              </a:solidFill>
              <a:latin typeface="Courier New" panose="02070309020205020404" pitchFamily="49" charset="0"/>
              <a:cs typeface="Courier New" panose="02070309020205020404" pitchFamily="49" charset="0"/>
            </a:endParaRPr>
          </a:p>
        </p:txBody>
      </p:sp>
      <p:sp>
        <p:nvSpPr>
          <p:cNvPr id="18" name="Title 1"/>
          <p:cNvSpPr txBox="1">
            <a:spLocks/>
          </p:cNvSpPr>
          <p:nvPr/>
        </p:nvSpPr>
        <p:spPr>
          <a:xfrm>
            <a:off x="548640" y="3528647"/>
            <a:ext cx="10649243" cy="61898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equivalent code in C++ will give an error:</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34250558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Data Types in Python</a:t>
            </a:r>
            <a:endParaRPr lang="en-US" sz="4400" cap="none" dirty="0">
              <a:solidFill>
                <a:srgbClr val="4D1434"/>
              </a:solidFill>
            </a:endParaRPr>
          </a:p>
        </p:txBody>
      </p:sp>
      <p:sp>
        <p:nvSpPr>
          <p:cNvPr id="9" name="Title 1"/>
          <p:cNvSpPr txBox="1">
            <a:spLocks/>
          </p:cNvSpPr>
          <p:nvPr/>
        </p:nvSpPr>
        <p:spPr>
          <a:xfrm>
            <a:off x="1322364" y="1772533"/>
            <a:ext cx="10649243" cy="447352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err="1">
                <a:solidFill>
                  <a:srgbClr val="40619D"/>
                </a:solidFill>
                <a:latin typeface="Courier New" panose="02070309020205020404" pitchFamily="49" charset="0"/>
                <a:cs typeface="Courier New" panose="02070309020205020404" pitchFamily="49" charset="0"/>
              </a:rPr>
              <a:t>x_string</a:t>
            </a:r>
            <a:r>
              <a:rPr lang="en-US" sz="2400" cap="none" dirty="0">
                <a:solidFill>
                  <a:srgbClr val="40619D"/>
                </a:solidFill>
                <a:latin typeface="Courier New" panose="02070309020205020404" pitchFamily="49" charset="0"/>
                <a:cs typeface="Courier New" panose="02070309020205020404" pitchFamily="49" charset="0"/>
              </a:rPr>
              <a:t> = "Hello World"</a:t>
            </a:r>
          </a:p>
          <a:p>
            <a:r>
              <a:rPr lang="en-US" sz="2400" cap="none" dirty="0" err="1">
                <a:solidFill>
                  <a:srgbClr val="40619D"/>
                </a:solidFill>
                <a:latin typeface="Courier New" panose="02070309020205020404" pitchFamily="49" charset="0"/>
                <a:cs typeface="Courier New" panose="02070309020205020404" pitchFamily="49" charset="0"/>
              </a:rPr>
              <a:t>x_integer</a:t>
            </a:r>
            <a:r>
              <a:rPr lang="en-US" sz="2400" cap="none" dirty="0">
                <a:solidFill>
                  <a:srgbClr val="40619D"/>
                </a:solidFill>
                <a:latin typeface="Courier New" panose="02070309020205020404" pitchFamily="49" charset="0"/>
                <a:cs typeface="Courier New" panose="02070309020205020404" pitchFamily="49" charset="0"/>
              </a:rPr>
              <a:t> = 25</a:t>
            </a:r>
          </a:p>
          <a:p>
            <a:r>
              <a:rPr lang="en-US" sz="2400" cap="none" dirty="0" err="1">
                <a:solidFill>
                  <a:srgbClr val="40619D"/>
                </a:solidFill>
                <a:latin typeface="Courier New" panose="02070309020205020404" pitchFamily="49" charset="0"/>
                <a:cs typeface="Courier New" panose="02070309020205020404" pitchFamily="49" charset="0"/>
              </a:rPr>
              <a:t>x_float</a:t>
            </a:r>
            <a:r>
              <a:rPr lang="en-US" sz="2400" cap="none" dirty="0">
                <a:solidFill>
                  <a:srgbClr val="40619D"/>
                </a:solidFill>
                <a:latin typeface="Courier New" panose="02070309020205020404" pitchFamily="49" charset="0"/>
                <a:cs typeface="Courier New" panose="02070309020205020404" pitchFamily="49" charset="0"/>
              </a:rPr>
              <a:t> = 25.1</a:t>
            </a:r>
          </a:p>
          <a:p>
            <a:r>
              <a:rPr lang="en-US" sz="2400" cap="none" dirty="0" err="1">
                <a:solidFill>
                  <a:srgbClr val="40619D"/>
                </a:solidFill>
                <a:latin typeface="Courier New" panose="02070309020205020404" pitchFamily="49" charset="0"/>
                <a:cs typeface="Courier New" panose="02070309020205020404" pitchFamily="49" charset="0"/>
              </a:rPr>
              <a:t>x_boolean</a:t>
            </a:r>
            <a:r>
              <a:rPr lang="en-US" sz="2400" cap="none" dirty="0">
                <a:solidFill>
                  <a:srgbClr val="40619D"/>
                </a:solidFill>
                <a:latin typeface="Courier New" panose="02070309020205020404" pitchFamily="49" charset="0"/>
                <a:cs typeface="Courier New" panose="02070309020205020404" pitchFamily="49" charset="0"/>
              </a:rPr>
              <a:t> = True</a:t>
            </a:r>
          </a:p>
          <a:p>
            <a:r>
              <a:rPr lang="en-US" sz="2400" cap="none" dirty="0" err="1">
                <a:solidFill>
                  <a:srgbClr val="40619D"/>
                </a:solidFill>
                <a:latin typeface="Courier New" panose="02070309020205020404" pitchFamily="49" charset="0"/>
                <a:cs typeface="Courier New" panose="02070309020205020404" pitchFamily="49" charset="0"/>
              </a:rPr>
              <a:t>x_complex</a:t>
            </a:r>
            <a:r>
              <a:rPr lang="en-US" sz="2400" cap="none" dirty="0">
                <a:solidFill>
                  <a:srgbClr val="40619D"/>
                </a:solidFill>
                <a:latin typeface="Courier New" panose="02070309020205020404" pitchFamily="49" charset="0"/>
                <a:cs typeface="Courier New" panose="02070309020205020404" pitchFamily="49" charset="0"/>
              </a:rPr>
              <a:t> = 2j</a:t>
            </a:r>
          </a:p>
          <a:p>
            <a:r>
              <a:rPr lang="en-US" sz="2400" cap="none" dirty="0" err="1">
                <a:solidFill>
                  <a:srgbClr val="40619D"/>
                </a:solidFill>
                <a:latin typeface="Courier New" panose="02070309020205020404" pitchFamily="49" charset="0"/>
                <a:cs typeface="Courier New" panose="02070309020205020404" pitchFamily="49" charset="0"/>
              </a:rPr>
              <a:t>x_list</a:t>
            </a:r>
            <a:r>
              <a:rPr lang="en-US" sz="2400" cap="none" dirty="0">
                <a:solidFill>
                  <a:srgbClr val="40619D"/>
                </a:solidFill>
                <a:latin typeface="Courier New" panose="02070309020205020404" pitchFamily="49" charset="0"/>
                <a:cs typeface="Courier New" panose="02070309020205020404" pitchFamily="49" charset="0"/>
              </a:rPr>
              <a:t> = [1, 2, 3, 4, 5]</a:t>
            </a:r>
          </a:p>
          <a:p>
            <a:r>
              <a:rPr lang="en-US" sz="2400" cap="none" dirty="0" err="1">
                <a:solidFill>
                  <a:srgbClr val="40619D"/>
                </a:solidFill>
                <a:latin typeface="Courier New" panose="02070309020205020404" pitchFamily="49" charset="0"/>
                <a:cs typeface="Courier New" panose="02070309020205020404" pitchFamily="49" charset="0"/>
              </a:rPr>
              <a:t>x_tuple</a:t>
            </a:r>
            <a:r>
              <a:rPr lang="en-US" sz="2400" cap="none" dirty="0">
                <a:solidFill>
                  <a:srgbClr val="40619D"/>
                </a:solidFill>
                <a:latin typeface="Courier New" panose="02070309020205020404" pitchFamily="49" charset="0"/>
                <a:cs typeface="Courier New" panose="02070309020205020404" pitchFamily="49" charset="0"/>
              </a:rPr>
              <a:t> = (1, 2, 3, 4, 5)</a:t>
            </a:r>
          </a:p>
          <a:p>
            <a:r>
              <a:rPr lang="en-US" sz="2400" cap="none" dirty="0" err="1">
                <a:solidFill>
                  <a:srgbClr val="40619D"/>
                </a:solidFill>
                <a:latin typeface="Courier New" panose="02070309020205020404" pitchFamily="49" charset="0"/>
                <a:cs typeface="Courier New" panose="02070309020205020404" pitchFamily="49" charset="0"/>
              </a:rPr>
              <a:t>x_set</a:t>
            </a:r>
            <a:r>
              <a:rPr lang="en-US" sz="2400" cap="none" dirty="0">
                <a:solidFill>
                  <a:srgbClr val="40619D"/>
                </a:solidFill>
                <a:latin typeface="Courier New" panose="02070309020205020404" pitchFamily="49" charset="0"/>
                <a:cs typeface="Courier New" panose="02070309020205020404" pitchFamily="49" charset="0"/>
              </a:rPr>
              <a:t> = {1, 2, 3, 4, 5}</a:t>
            </a:r>
          </a:p>
          <a:p>
            <a:r>
              <a:rPr lang="en-US" sz="2400" cap="none" dirty="0" err="1">
                <a:solidFill>
                  <a:srgbClr val="40619D"/>
                </a:solidFill>
                <a:latin typeface="Courier New" panose="02070309020205020404" pitchFamily="49" charset="0"/>
                <a:cs typeface="Courier New" panose="02070309020205020404" pitchFamily="49" charset="0"/>
              </a:rPr>
              <a:t>x_dictionary</a:t>
            </a:r>
            <a:r>
              <a:rPr lang="en-US" sz="2400" cap="none" dirty="0">
                <a:solidFill>
                  <a:srgbClr val="40619D"/>
                </a:solidFill>
                <a:latin typeface="Courier New" panose="02070309020205020404" pitchFamily="49" charset="0"/>
                <a:cs typeface="Courier New" panose="02070309020205020404" pitchFamily="49" charset="0"/>
              </a:rPr>
              <a:t> = {"</a:t>
            </a:r>
            <a:r>
              <a:rPr lang="en-US" sz="2400" cap="none" dirty="0" err="1">
                <a:solidFill>
                  <a:srgbClr val="40619D"/>
                </a:solidFill>
                <a:latin typeface="Courier New" panose="02070309020205020404" pitchFamily="49" charset="0"/>
                <a:cs typeface="Courier New" panose="02070309020205020404" pitchFamily="49" charset="0"/>
              </a:rPr>
              <a:t>name":"Ali</a:t>
            </a:r>
            <a:r>
              <a:rPr lang="en-US" sz="2400" cap="none" dirty="0">
                <a:solidFill>
                  <a:srgbClr val="40619D"/>
                </a:solidFill>
                <a:latin typeface="Courier New" panose="02070309020205020404" pitchFamily="49" charset="0"/>
                <a:cs typeface="Courier New" panose="02070309020205020404" pitchFamily="49" charset="0"/>
              </a:rPr>
              <a:t>", "age":31}</a:t>
            </a: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contains several data types, some of which are given below:</a:t>
            </a: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21129817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Arithmetic Operators</a:t>
            </a:r>
            <a:endParaRPr lang="en-US" sz="4400" cap="none" dirty="0">
              <a:solidFill>
                <a:srgbClr val="4D1434"/>
              </a:solidFill>
            </a:endParaRPr>
          </a:p>
        </p:txBody>
      </p:sp>
      <p:sp>
        <p:nvSpPr>
          <p:cNvPr id="9" name="Title 1"/>
          <p:cNvSpPr txBox="1">
            <a:spLocks/>
          </p:cNvSpPr>
          <p:nvPr/>
        </p:nvSpPr>
        <p:spPr>
          <a:xfrm>
            <a:off x="942535" y="1603716"/>
            <a:ext cx="10902461" cy="478301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a = 10</a:t>
            </a:r>
          </a:p>
          <a:p>
            <a:r>
              <a:rPr lang="en-US" sz="2400" cap="none" dirty="0">
                <a:solidFill>
                  <a:srgbClr val="40619D"/>
                </a:solidFill>
                <a:latin typeface="Courier New" panose="02070309020205020404" pitchFamily="49" charset="0"/>
                <a:cs typeface="Courier New" panose="02070309020205020404" pitchFamily="49" charset="0"/>
              </a:rPr>
              <a:t>b = </a:t>
            </a:r>
            <a:r>
              <a:rPr lang="en-US" sz="2400" cap="none" dirty="0" smtClean="0">
                <a:solidFill>
                  <a:srgbClr val="40619D"/>
                </a:solidFill>
                <a:latin typeface="Courier New" panose="02070309020205020404" pitchFamily="49" charset="0"/>
                <a:cs typeface="Courier New" panose="02070309020205020404" pitchFamily="49" charset="0"/>
              </a:rPr>
              <a:t>3</a:t>
            </a:r>
          </a:p>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add = a + b</a:t>
            </a:r>
          </a:p>
          <a:p>
            <a:r>
              <a:rPr lang="en-US" sz="2400" cap="none" dirty="0" smtClean="0">
                <a:solidFill>
                  <a:srgbClr val="40619D"/>
                </a:solidFill>
                <a:latin typeface="Courier New" panose="02070309020205020404" pitchFamily="49" charset="0"/>
                <a:cs typeface="Courier New" panose="02070309020205020404" pitchFamily="49" charset="0"/>
              </a:rPr>
              <a:t>sub </a:t>
            </a:r>
            <a:r>
              <a:rPr lang="en-US" sz="2400" cap="none" dirty="0">
                <a:solidFill>
                  <a:srgbClr val="40619D"/>
                </a:solidFill>
                <a:latin typeface="Courier New" panose="02070309020205020404" pitchFamily="49" charset="0"/>
                <a:cs typeface="Courier New" panose="02070309020205020404" pitchFamily="49" charset="0"/>
              </a:rPr>
              <a:t>= a - b</a:t>
            </a:r>
          </a:p>
          <a:p>
            <a:r>
              <a:rPr lang="en-US" sz="2400" cap="none" dirty="0" err="1" smtClean="0">
                <a:solidFill>
                  <a:srgbClr val="40619D"/>
                </a:solidFill>
                <a:latin typeface="Courier New" panose="02070309020205020404" pitchFamily="49" charset="0"/>
                <a:cs typeface="Courier New" panose="02070309020205020404" pitchFamily="49" charset="0"/>
              </a:rPr>
              <a:t>mul</a:t>
            </a:r>
            <a:r>
              <a:rPr lang="en-US" sz="2400" cap="none" dirty="0" smtClean="0">
                <a:solidFill>
                  <a:srgbClr val="40619D"/>
                </a:solidFill>
                <a:latin typeface="Courier New" panose="02070309020205020404" pitchFamily="49" charset="0"/>
                <a:cs typeface="Courier New" panose="02070309020205020404" pitchFamily="49" charset="0"/>
              </a:rPr>
              <a:t> </a:t>
            </a:r>
            <a:r>
              <a:rPr lang="en-US" sz="2400" cap="none" dirty="0">
                <a:solidFill>
                  <a:srgbClr val="40619D"/>
                </a:solidFill>
                <a:latin typeface="Courier New" panose="02070309020205020404" pitchFamily="49" charset="0"/>
                <a:cs typeface="Courier New" panose="02070309020205020404" pitchFamily="49" charset="0"/>
              </a:rPr>
              <a:t>= a*b</a:t>
            </a:r>
          </a:p>
          <a:p>
            <a:r>
              <a:rPr lang="en-US" sz="2400" cap="none" dirty="0" smtClean="0">
                <a:solidFill>
                  <a:srgbClr val="40619D"/>
                </a:solidFill>
                <a:latin typeface="Courier New" panose="02070309020205020404" pitchFamily="49" charset="0"/>
                <a:cs typeface="Courier New" panose="02070309020205020404" pitchFamily="49" charset="0"/>
              </a:rPr>
              <a:t>div </a:t>
            </a:r>
            <a:r>
              <a:rPr lang="en-US" sz="2400" cap="none" dirty="0">
                <a:solidFill>
                  <a:srgbClr val="40619D"/>
                </a:solidFill>
                <a:latin typeface="Courier New" panose="02070309020205020404" pitchFamily="49" charset="0"/>
                <a:cs typeface="Courier New" panose="02070309020205020404" pitchFamily="49" charset="0"/>
              </a:rPr>
              <a:t>= a/b</a:t>
            </a:r>
          </a:p>
          <a:p>
            <a:r>
              <a:rPr lang="en-US" sz="2400" cap="none" dirty="0" smtClean="0">
                <a:solidFill>
                  <a:srgbClr val="40619D"/>
                </a:solidFill>
                <a:latin typeface="Courier New" panose="02070309020205020404" pitchFamily="49" charset="0"/>
                <a:cs typeface="Courier New" panose="02070309020205020404" pitchFamily="49" charset="0"/>
              </a:rPr>
              <a:t>quotient </a:t>
            </a:r>
            <a:r>
              <a:rPr lang="en-US" sz="2400" cap="none" dirty="0">
                <a:solidFill>
                  <a:srgbClr val="40619D"/>
                </a:solidFill>
                <a:latin typeface="Courier New" panose="02070309020205020404" pitchFamily="49" charset="0"/>
                <a:cs typeface="Courier New" panose="02070309020205020404" pitchFamily="49" charset="0"/>
              </a:rPr>
              <a:t>= a//b</a:t>
            </a:r>
          </a:p>
          <a:p>
            <a:r>
              <a:rPr lang="en-US" sz="2400" cap="none" dirty="0">
                <a:solidFill>
                  <a:srgbClr val="40619D"/>
                </a:solidFill>
                <a:latin typeface="Courier New" panose="02070309020205020404" pitchFamily="49" charset="0"/>
                <a:cs typeface="Courier New" panose="02070309020205020404" pitchFamily="49" charset="0"/>
              </a:rPr>
              <a:t>remainder = </a:t>
            </a:r>
            <a:r>
              <a:rPr lang="en-US" sz="2400" cap="none" dirty="0" err="1">
                <a:solidFill>
                  <a:srgbClr val="40619D"/>
                </a:solidFill>
                <a:latin typeface="Courier New" panose="02070309020205020404" pitchFamily="49" charset="0"/>
                <a:cs typeface="Courier New" panose="02070309020205020404" pitchFamily="49" charset="0"/>
              </a:rPr>
              <a:t>a%b</a:t>
            </a:r>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power = a**</a:t>
            </a:r>
            <a:r>
              <a:rPr lang="en-US" sz="2400" cap="none" dirty="0" smtClean="0">
                <a:solidFill>
                  <a:srgbClr val="40619D"/>
                </a:solidFill>
                <a:latin typeface="Courier New" panose="02070309020205020404" pitchFamily="49" charset="0"/>
                <a:cs typeface="Courier New" panose="02070309020205020404" pitchFamily="49" charset="0"/>
              </a:rPr>
              <a:t>b</a:t>
            </a:r>
          </a:p>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print(add, </a:t>
            </a:r>
            <a:r>
              <a:rPr lang="en-US" sz="2400" cap="none" dirty="0" smtClean="0">
                <a:solidFill>
                  <a:srgbClr val="40619D"/>
                </a:solidFill>
                <a:latin typeface="Courier New" panose="02070309020205020404" pitchFamily="49" charset="0"/>
                <a:cs typeface="Courier New" panose="02070309020205020404" pitchFamily="49" charset="0"/>
              </a:rPr>
              <a:t>sub, </a:t>
            </a:r>
            <a:r>
              <a:rPr lang="en-US" sz="2400" cap="none" dirty="0" err="1" smtClean="0">
                <a:solidFill>
                  <a:srgbClr val="40619D"/>
                </a:solidFill>
                <a:latin typeface="Courier New" panose="02070309020205020404" pitchFamily="49" charset="0"/>
                <a:cs typeface="Courier New" panose="02070309020205020404" pitchFamily="49" charset="0"/>
              </a:rPr>
              <a:t>mul</a:t>
            </a:r>
            <a:r>
              <a:rPr lang="en-US" sz="2400" cap="none" dirty="0" smtClean="0">
                <a:solidFill>
                  <a:srgbClr val="40619D"/>
                </a:solidFill>
                <a:latin typeface="Courier New" panose="02070309020205020404" pitchFamily="49" charset="0"/>
                <a:cs typeface="Courier New" panose="02070309020205020404" pitchFamily="49" charset="0"/>
              </a:rPr>
              <a:t>, div, quotient, </a:t>
            </a:r>
            <a:r>
              <a:rPr lang="en-US" sz="2400" cap="none" dirty="0">
                <a:solidFill>
                  <a:srgbClr val="40619D"/>
                </a:solidFill>
                <a:latin typeface="Courier New" panose="02070309020205020404" pitchFamily="49" charset="0"/>
                <a:cs typeface="Courier New" panose="02070309020205020404" pitchFamily="49" charset="0"/>
              </a:rPr>
              <a:t>remainder, power)</a:t>
            </a: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following code shows the arithmetic operators in Python:</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1181686" y="5992837"/>
            <a:ext cx="10100605" cy="81301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&gt;&gt;  </a:t>
            </a:r>
            <a:r>
              <a:rPr lang="en-US" sz="2400" cap="none" dirty="0">
                <a:solidFill>
                  <a:prstClr val="black"/>
                </a:solidFill>
                <a:latin typeface="Courier New" panose="02070309020205020404" pitchFamily="49" charset="0"/>
                <a:cs typeface="Courier New" panose="02070309020205020404" pitchFamily="49" charset="0"/>
              </a:rPr>
              <a:t>13 7 30 3.3333333333333335 3 1 1000</a:t>
            </a:r>
            <a:endParaRPr lang="en-US" sz="2400" cap="none" dirty="0" smtClean="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412367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Code of Ethics</a:t>
            </a:r>
            <a:endParaRPr lang="en-US" sz="4400" cap="none" dirty="0">
              <a:solidFill>
                <a:srgbClr val="4D1434"/>
              </a:solidFill>
            </a:endParaRPr>
          </a:p>
        </p:txBody>
      </p:sp>
      <p:sp>
        <p:nvSpPr>
          <p:cNvPr id="15" name="Title 1"/>
          <p:cNvSpPr txBox="1">
            <a:spLocks/>
          </p:cNvSpPr>
          <p:nvPr/>
        </p:nvSpPr>
        <p:spPr>
          <a:xfrm>
            <a:off x="548640" y="1280161"/>
            <a:ext cx="10649243" cy="531758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spcAft>
                <a:spcPts val="600"/>
              </a:spcAft>
              <a:buFont typeface="Arial" panose="020B0604020202020204" pitchFamily="34" charset="0"/>
              <a:buChar char="•"/>
            </a:pPr>
            <a:r>
              <a:rPr lang="en-US" sz="2400" cap="none" dirty="0" smtClean="0">
                <a:solidFill>
                  <a:prstClr val="black"/>
                </a:solidFill>
                <a:cs typeface="Courier New" panose="02070309020205020404" pitchFamily="49" charset="0"/>
              </a:rPr>
              <a:t>Late </a:t>
            </a:r>
            <a:r>
              <a:rPr lang="en-US" sz="2400" cap="none" dirty="0">
                <a:solidFill>
                  <a:prstClr val="black"/>
                </a:solidFill>
                <a:cs typeface="Courier New" panose="02070309020205020404" pitchFamily="49" charset="0"/>
              </a:rPr>
              <a:t>submission of lab reports are not guaranteed to be </a:t>
            </a:r>
            <a:r>
              <a:rPr lang="en-US" sz="2400" cap="none" dirty="0" smtClean="0">
                <a:solidFill>
                  <a:prstClr val="black"/>
                </a:solidFill>
                <a:cs typeface="Courier New" panose="02070309020205020404" pitchFamily="49" charset="0"/>
              </a:rPr>
              <a:t>checked</a:t>
            </a:r>
          </a:p>
          <a:p>
            <a:pPr marL="342900" indent="-342900">
              <a:spcAft>
                <a:spcPts val="600"/>
              </a:spcAft>
              <a:buFont typeface="Arial" panose="020B0604020202020204" pitchFamily="34" charset="0"/>
              <a:buChar char="•"/>
            </a:pPr>
            <a:r>
              <a:rPr lang="en-US" sz="2400" cap="none" dirty="0">
                <a:solidFill>
                  <a:prstClr val="black"/>
                </a:solidFill>
                <a:cs typeface="Courier New" panose="02070309020205020404" pitchFamily="49" charset="0"/>
              </a:rPr>
              <a:t>If a late submitted report is checked, it will be subjected to severe penalty so that for every 3 days late, 1 mark will be deducted. Thus, there is no point in submitting lab reports after 30 days</a:t>
            </a:r>
          </a:p>
          <a:p>
            <a:pPr marL="342900" indent="-342900">
              <a:spcAft>
                <a:spcPts val="600"/>
              </a:spcAft>
              <a:buFont typeface="Arial" panose="020B0604020202020204" pitchFamily="34" charset="0"/>
              <a:buChar char="•"/>
            </a:pPr>
            <a:r>
              <a:rPr lang="en-US" sz="2400" cap="none" dirty="0" smtClean="0">
                <a:solidFill>
                  <a:prstClr val="black"/>
                </a:solidFill>
                <a:cs typeface="Courier New" panose="02070309020205020404" pitchFamily="49" charset="0"/>
              </a:rPr>
              <a:t>Sharing of code is </a:t>
            </a:r>
            <a:r>
              <a:rPr lang="en-US" sz="2400" b="1" cap="none" dirty="0" smtClean="0">
                <a:solidFill>
                  <a:srgbClr val="FF0000"/>
                </a:solidFill>
                <a:cs typeface="Courier New" panose="02070309020205020404" pitchFamily="49" charset="0"/>
              </a:rPr>
              <a:t>NOT </a:t>
            </a:r>
            <a:r>
              <a:rPr lang="en-US" sz="2400" cap="none" dirty="0" smtClean="0">
                <a:solidFill>
                  <a:prstClr val="black"/>
                </a:solidFill>
                <a:cs typeface="Courier New" panose="02070309020205020404" pitchFamily="49" charset="0"/>
              </a:rPr>
              <a:t>permitted</a:t>
            </a:r>
          </a:p>
          <a:p>
            <a:pPr marL="342900" indent="-342900">
              <a:spcAft>
                <a:spcPts val="600"/>
              </a:spcAft>
              <a:buFont typeface="Arial" panose="020B0604020202020204" pitchFamily="34" charset="0"/>
              <a:buChar char="•"/>
            </a:pPr>
            <a:r>
              <a:rPr lang="en-US" sz="2400" cap="none" dirty="0">
                <a:solidFill>
                  <a:prstClr val="black"/>
                </a:solidFill>
                <a:cs typeface="Courier New" panose="02070309020205020404" pitchFamily="49" charset="0"/>
              </a:rPr>
              <a:t>After completing the lab, ensure that you have deleted the lab files from the lab computer. It is the student's responsibility to ensure that none of the files are copied by other </a:t>
            </a:r>
            <a:r>
              <a:rPr lang="en-US" sz="2400" cap="none" dirty="0" smtClean="0">
                <a:solidFill>
                  <a:prstClr val="black"/>
                </a:solidFill>
                <a:cs typeface="Courier New" panose="02070309020205020404" pitchFamily="49" charset="0"/>
              </a:rPr>
              <a:t>students</a:t>
            </a:r>
          </a:p>
          <a:p>
            <a:pPr marL="342900" indent="-342900">
              <a:spcAft>
                <a:spcPts val="600"/>
              </a:spcAft>
              <a:buFont typeface="Arial" panose="020B0604020202020204" pitchFamily="34" charset="0"/>
              <a:buChar char="•"/>
            </a:pPr>
            <a:r>
              <a:rPr lang="en-US" sz="2400" cap="none" dirty="0">
                <a:solidFill>
                  <a:prstClr val="black"/>
                </a:solidFill>
                <a:cs typeface="Courier New" panose="02070309020205020404" pitchFamily="49" charset="0"/>
              </a:rPr>
              <a:t>Copying of lab reports will get </a:t>
            </a:r>
            <a:r>
              <a:rPr lang="en-US" sz="2400" b="1" cap="none" dirty="0">
                <a:solidFill>
                  <a:srgbClr val="FF0000"/>
                </a:solidFill>
                <a:cs typeface="Courier New" panose="02070309020205020404" pitchFamily="49" charset="0"/>
              </a:rPr>
              <a:t>zero tolerance. </a:t>
            </a:r>
            <a:r>
              <a:rPr lang="en-US" sz="2400" cap="none" dirty="0">
                <a:solidFill>
                  <a:prstClr val="black"/>
                </a:solidFill>
                <a:cs typeface="Courier New" panose="02070309020205020404" pitchFamily="49" charset="0"/>
              </a:rPr>
              <a:t>Even if one instance, task, screenshot or piece of code is found to be copied then both the copying and the copied report will get zero </a:t>
            </a:r>
            <a:r>
              <a:rPr lang="en-US" sz="2400" cap="none" dirty="0" smtClean="0">
                <a:solidFill>
                  <a:prstClr val="black"/>
                </a:solidFill>
                <a:cs typeface="Courier New" panose="02070309020205020404" pitchFamily="49" charset="0"/>
              </a:rPr>
              <a:t>marks</a:t>
            </a:r>
          </a:p>
          <a:p>
            <a:pPr marL="342900" indent="-342900">
              <a:spcAft>
                <a:spcPts val="600"/>
              </a:spcAft>
              <a:buFont typeface="Arial" panose="020B0604020202020204" pitchFamily="34" charset="0"/>
              <a:buChar char="•"/>
            </a:pPr>
            <a:r>
              <a:rPr lang="en-US" sz="2400" cap="none" dirty="0">
                <a:solidFill>
                  <a:prstClr val="black"/>
                </a:solidFill>
                <a:cs typeface="Courier New" panose="02070309020205020404" pitchFamily="49" charset="0"/>
              </a:rPr>
              <a:t>Before leaving the lab at the end, shut down the lab computer and place the seats back in their original position</a:t>
            </a:r>
            <a:endParaRPr lang="en-US" sz="2400" cap="none" dirty="0" smtClean="0">
              <a:solidFill>
                <a:prstClr val="black"/>
              </a:solidFill>
              <a:cs typeface="Courier New" panose="02070309020205020404" pitchFamily="49" charset="0"/>
            </a:endParaRPr>
          </a:p>
        </p:txBody>
      </p:sp>
    </p:spTree>
    <p:extLst>
      <p:ext uri="{BB962C8B-B14F-4D97-AF65-F5344CB8AC3E}">
        <p14:creationId xmlns:p14="http://schemas.microsoft.com/office/powerpoint/2010/main" val="31768514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Logical Operators</a:t>
            </a:r>
            <a:endParaRPr lang="en-US" sz="4400" cap="none" dirty="0">
              <a:solidFill>
                <a:srgbClr val="4D1434"/>
              </a:solidFill>
            </a:endParaRPr>
          </a:p>
        </p:txBody>
      </p:sp>
      <p:sp>
        <p:nvSpPr>
          <p:cNvPr id="9" name="Title 1"/>
          <p:cNvSpPr txBox="1">
            <a:spLocks/>
          </p:cNvSpPr>
          <p:nvPr/>
        </p:nvSpPr>
        <p:spPr>
          <a:xfrm>
            <a:off x="942535" y="1603716"/>
            <a:ext cx="3727939" cy="429064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a = </a:t>
            </a:r>
            <a:r>
              <a:rPr lang="en-US" sz="2400" cap="none" dirty="0" smtClean="0">
                <a:solidFill>
                  <a:srgbClr val="40619D"/>
                </a:solidFill>
                <a:latin typeface="Courier New" panose="02070309020205020404" pitchFamily="49" charset="0"/>
                <a:cs typeface="Courier New" panose="02070309020205020404" pitchFamily="49" charset="0"/>
              </a:rPr>
              <a:t>True</a:t>
            </a:r>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b = </a:t>
            </a:r>
            <a:r>
              <a:rPr lang="en-US" sz="2400" cap="none" dirty="0" smtClean="0">
                <a:solidFill>
                  <a:srgbClr val="40619D"/>
                </a:solidFill>
                <a:latin typeface="Courier New" panose="02070309020205020404" pitchFamily="49" charset="0"/>
                <a:cs typeface="Courier New" panose="02070309020205020404" pitchFamily="49" charset="0"/>
              </a:rPr>
              <a:t>False</a:t>
            </a:r>
          </a:p>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print(a </a:t>
            </a:r>
            <a:r>
              <a:rPr lang="en-US" sz="2400" cap="none" dirty="0">
                <a:solidFill>
                  <a:srgbClr val="40619D"/>
                </a:solidFill>
                <a:latin typeface="Courier New" panose="02070309020205020404" pitchFamily="49" charset="0"/>
                <a:cs typeface="Courier New" panose="02070309020205020404" pitchFamily="49" charset="0"/>
              </a:rPr>
              <a:t>and </a:t>
            </a:r>
            <a:r>
              <a:rPr lang="en-US" sz="2400" cap="none" dirty="0" smtClean="0">
                <a:solidFill>
                  <a:srgbClr val="40619D"/>
                </a:solidFill>
                <a:latin typeface="Courier New" panose="02070309020205020404" pitchFamily="49" charset="0"/>
                <a:cs typeface="Courier New" panose="02070309020205020404" pitchFamily="49" charset="0"/>
              </a:rPr>
              <a:t>b)</a:t>
            </a:r>
          </a:p>
          <a:p>
            <a:r>
              <a:rPr lang="en-US" sz="2400" cap="none" dirty="0">
                <a:solidFill>
                  <a:prstClr val="black"/>
                </a:solidFill>
                <a:cs typeface="Courier New" panose="02070309020205020404" pitchFamily="49" charset="0"/>
              </a:rPr>
              <a:t>&gt;&gt;  </a:t>
            </a:r>
            <a:r>
              <a:rPr lang="en-US" sz="2400" cap="none" dirty="0" smtClean="0">
                <a:solidFill>
                  <a:prstClr val="black"/>
                </a:solidFill>
                <a:latin typeface="Courier New" panose="02070309020205020404" pitchFamily="49" charset="0"/>
                <a:cs typeface="Courier New" panose="02070309020205020404" pitchFamily="49" charset="0"/>
              </a:rPr>
              <a:t>False</a:t>
            </a:r>
            <a:endParaRPr lang="en-US" sz="2400" cap="none" dirty="0" smtClean="0">
              <a:solidFill>
                <a:srgbClr val="40619D"/>
              </a:solidFill>
              <a:latin typeface="Courier New" panose="02070309020205020404" pitchFamily="49" charset="0"/>
              <a:cs typeface="Courier New" panose="02070309020205020404" pitchFamily="49" charset="0"/>
            </a:endParaRPr>
          </a:p>
          <a:p>
            <a:endParaRPr lang="en-US" sz="2400" cap="none" dirty="0" smtClean="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print(a </a:t>
            </a:r>
            <a:r>
              <a:rPr lang="en-US" sz="2400" cap="none" dirty="0">
                <a:solidFill>
                  <a:srgbClr val="40619D"/>
                </a:solidFill>
                <a:latin typeface="Courier New" panose="02070309020205020404" pitchFamily="49" charset="0"/>
                <a:cs typeface="Courier New" panose="02070309020205020404" pitchFamily="49" charset="0"/>
              </a:rPr>
              <a:t>or </a:t>
            </a:r>
            <a:r>
              <a:rPr lang="en-US" sz="2400" cap="none" dirty="0" smtClean="0">
                <a:solidFill>
                  <a:srgbClr val="40619D"/>
                </a:solidFill>
                <a:latin typeface="Courier New" panose="02070309020205020404" pitchFamily="49" charset="0"/>
                <a:cs typeface="Courier New" panose="02070309020205020404" pitchFamily="49" charset="0"/>
              </a:rPr>
              <a:t>b)</a:t>
            </a:r>
          </a:p>
          <a:p>
            <a:r>
              <a:rPr lang="en-US" sz="2400" cap="none" dirty="0">
                <a:solidFill>
                  <a:prstClr val="black"/>
                </a:solidFill>
                <a:cs typeface="Courier New" panose="02070309020205020404" pitchFamily="49" charset="0"/>
              </a:rPr>
              <a:t>&gt;&gt;  </a:t>
            </a:r>
            <a:r>
              <a:rPr lang="en-US" sz="2400" cap="none" dirty="0" smtClean="0">
                <a:solidFill>
                  <a:prstClr val="black"/>
                </a:solidFill>
                <a:latin typeface="Courier New" panose="02070309020205020404" pitchFamily="49" charset="0"/>
                <a:cs typeface="Courier New" panose="02070309020205020404" pitchFamily="49" charset="0"/>
              </a:rPr>
              <a:t>True</a:t>
            </a:r>
            <a:endParaRPr lang="en-US" sz="2400" cap="none" dirty="0">
              <a:solidFill>
                <a:prstClr val="black"/>
              </a:solidFill>
              <a:latin typeface="Courier New" panose="02070309020205020404" pitchFamily="49" charset="0"/>
              <a:cs typeface="Courier New" panose="02070309020205020404" pitchFamily="49" charset="0"/>
            </a:endParaRPr>
          </a:p>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print(not a)</a:t>
            </a:r>
          </a:p>
          <a:p>
            <a:r>
              <a:rPr lang="en-US" sz="2400" cap="none" dirty="0" smtClean="0">
                <a:solidFill>
                  <a:prstClr val="black"/>
                </a:solidFill>
                <a:cs typeface="Courier New" panose="02070309020205020404" pitchFamily="49" charset="0"/>
              </a:rPr>
              <a:t>&gt;&gt;  </a:t>
            </a:r>
            <a:r>
              <a:rPr lang="en-US" sz="2400" cap="none" dirty="0" smtClean="0">
                <a:solidFill>
                  <a:prstClr val="black"/>
                </a:solidFill>
                <a:latin typeface="Courier New" panose="02070309020205020404" pitchFamily="49" charset="0"/>
                <a:cs typeface="Courier New" panose="02070309020205020404" pitchFamily="49" charset="0"/>
              </a:rPr>
              <a:t>False</a:t>
            </a: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following code shows the logical operators in Python:</a:t>
            </a: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5512190" y="2321169"/>
            <a:ext cx="3727939" cy="35731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print(not(a </a:t>
            </a:r>
            <a:r>
              <a:rPr lang="en-US" sz="2400" cap="none" dirty="0">
                <a:solidFill>
                  <a:srgbClr val="40619D"/>
                </a:solidFill>
                <a:latin typeface="Courier New" panose="02070309020205020404" pitchFamily="49" charset="0"/>
                <a:cs typeface="Courier New" panose="02070309020205020404" pitchFamily="49" charset="0"/>
              </a:rPr>
              <a:t>and </a:t>
            </a:r>
            <a:r>
              <a:rPr lang="en-US" sz="2400" cap="none" dirty="0" smtClean="0">
                <a:solidFill>
                  <a:srgbClr val="40619D"/>
                </a:solidFill>
                <a:latin typeface="Courier New" panose="02070309020205020404" pitchFamily="49" charset="0"/>
                <a:cs typeface="Courier New" panose="02070309020205020404" pitchFamily="49" charset="0"/>
              </a:rPr>
              <a:t>b))</a:t>
            </a:r>
          </a:p>
          <a:p>
            <a:r>
              <a:rPr lang="en-US" sz="2400" cap="none" dirty="0">
                <a:solidFill>
                  <a:prstClr val="black"/>
                </a:solidFill>
                <a:cs typeface="Courier New" panose="02070309020205020404" pitchFamily="49" charset="0"/>
              </a:rPr>
              <a:t>&gt;&gt;  </a:t>
            </a:r>
            <a:r>
              <a:rPr lang="en-US" sz="2400" cap="none" dirty="0" smtClean="0">
                <a:solidFill>
                  <a:prstClr val="black"/>
                </a:solidFill>
                <a:latin typeface="Courier New" panose="02070309020205020404" pitchFamily="49" charset="0"/>
                <a:cs typeface="Courier New" panose="02070309020205020404" pitchFamily="49" charset="0"/>
              </a:rPr>
              <a:t>True</a:t>
            </a:r>
            <a:endParaRPr lang="en-US" sz="2400" cap="none" dirty="0" smtClean="0">
              <a:solidFill>
                <a:srgbClr val="40619D"/>
              </a:solidFill>
              <a:latin typeface="Courier New" panose="02070309020205020404" pitchFamily="49" charset="0"/>
              <a:cs typeface="Courier New" panose="02070309020205020404" pitchFamily="49" charset="0"/>
            </a:endParaRPr>
          </a:p>
          <a:p>
            <a:endParaRPr lang="en-US" sz="2400" cap="none" dirty="0" smtClean="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print(not(a </a:t>
            </a:r>
            <a:r>
              <a:rPr lang="en-US" sz="2400" cap="none" dirty="0">
                <a:solidFill>
                  <a:srgbClr val="40619D"/>
                </a:solidFill>
                <a:latin typeface="Courier New" panose="02070309020205020404" pitchFamily="49" charset="0"/>
                <a:cs typeface="Courier New" panose="02070309020205020404" pitchFamily="49" charset="0"/>
              </a:rPr>
              <a:t>or </a:t>
            </a:r>
            <a:r>
              <a:rPr lang="en-US" sz="2400" cap="none" dirty="0" smtClean="0">
                <a:solidFill>
                  <a:srgbClr val="40619D"/>
                </a:solidFill>
                <a:latin typeface="Courier New" panose="02070309020205020404" pitchFamily="49" charset="0"/>
                <a:cs typeface="Courier New" panose="02070309020205020404" pitchFamily="49" charset="0"/>
              </a:rPr>
              <a:t>b))</a:t>
            </a:r>
          </a:p>
          <a:p>
            <a:r>
              <a:rPr lang="en-US" sz="2400" cap="none" dirty="0">
                <a:solidFill>
                  <a:prstClr val="black"/>
                </a:solidFill>
                <a:cs typeface="Courier New" panose="02070309020205020404" pitchFamily="49" charset="0"/>
              </a:rPr>
              <a:t>&gt;&gt;  </a:t>
            </a:r>
            <a:r>
              <a:rPr lang="en-US" sz="2400" cap="none" dirty="0" smtClean="0">
                <a:solidFill>
                  <a:prstClr val="black"/>
                </a:solidFill>
                <a:latin typeface="Courier New" panose="02070309020205020404" pitchFamily="49" charset="0"/>
                <a:cs typeface="Courier New" panose="02070309020205020404" pitchFamily="49" charset="0"/>
              </a:rPr>
              <a:t>False</a:t>
            </a:r>
            <a:endParaRPr lang="en-US" sz="2400" cap="none" dirty="0">
              <a:solidFill>
                <a:prstClr val="black"/>
              </a:solidFill>
              <a:latin typeface="Courier New" panose="02070309020205020404" pitchFamily="49" charset="0"/>
              <a:cs typeface="Courier New" panose="02070309020205020404" pitchFamily="49" charset="0"/>
            </a:endParaRPr>
          </a:p>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print(not b)</a:t>
            </a:r>
          </a:p>
          <a:p>
            <a:r>
              <a:rPr lang="en-US" sz="2400" cap="none" dirty="0" smtClean="0">
                <a:solidFill>
                  <a:prstClr val="black"/>
                </a:solidFill>
                <a:cs typeface="Courier New" panose="02070309020205020404" pitchFamily="49" charset="0"/>
              </a:rPr>
              <a:t>&gt;&gt;  </a:t>
            </a:r>
            <a:r>
              <a:rPr lang="en-US" sz="2400" cap="none" dirty="0" smtClean="0">
                <a:solidFill>
                  <a:prstClr val="black"/>
                </a:solidFill>
                <a:latin typeface="Courier New" panose="02070309020205020404" pitchFamily="49" charset="0"/>
                <a:cs typeface="Courier New" panose="02070309020205020404" pitchFamily="49" charset="0"/>
              </a:rPr>
              <a:t>True</a:t>
            </a:r>
          </a:p>
        </p:txBody>
      </p:sp>
    </p:spTree>
    <p:extLst>
      <p:ext uri="{BB962C8B-B14F-4D97-AF65-F5344CB8AC3E}">
        <p14:creationId xmlns:p14="http://schemas.microsoft.com/office/powerpoint/2010/main" val="34363178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Strings</a:t>
            </a:r>
            <a:endParaRPr lang="en-US" sz="4400" cap="none" dirty="0">
              <a:solidFill>
                <a:srgbClr val="4D1434"/>
              </a:solidFill>
            </a:endParaRPr>
          </a:p>
        </p:txBody>
      </p:sp>
      <p:sp>
        <p:nvSpPr>
          <p:cNvPr id="9" name="Title 1"/>
          <p:cNvSpPr txBox="1">
            <a:spLocks/>
          </p:cNvSpPr>
          <p:nvPr/>
        </p:nvSpPr>
        <p:spPr>
          <a:xfrm>
            <a:off x="1322364" y="1744397"/>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h = “Manipulator”</a:t>
            </a:r>
          </a:p>
          <a:p>
            <a:r>
              <a:rPr lang="en-US" sz="2400" cap="none" dirty="0" smtClean="0">
                <a:solidFill>
                  <a:srgbClr val="40619D"/>
                </a:solidFill>
                <a:latin typeface="Courier New" panose="02070309020205020404" pitchFamily="49" charset="0"/>
                <a:cs typeface="Courier New" panose="02070309020205020404" pitchFamily="49" charset="0"/>
              </a:rPr>
              <a:t>print(h)</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1"/>
            <a:ext cx="10649243" cy="59084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supports the string data type which is an array of characters</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6843934" y="2039824"/>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6" name="Title 1"/>
          <p:cNvSpPr txBox="1">
            <a:spLocks/>
          </p:cNvSpPr>
          <p:nvPr/>
        </p:nvSpPr>
        <p:spPr>
          <a:xfrm>
            <a:off x="8060787" y="2001718"/>
            <a:ext cx="2504050" cy="474200"/>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b="1" cap="none" dirty="0" smtClean="0">
                <a:solidFill>
                  <a:srgbClr val="40619D"/>
                </a:solidFill>
                <a:latin typeface="Courier New" panose="02070309020205020404" pitchFamily="49" charset="0"/>
                <a:cs typeface="Courier New" panose="02070309020205020404" pitchFamily="49" charset="0"/>
              </a:rPr>
              <a:t>Manipulator</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7" name="Title 1"/>
          <p:cNvSpPr txBox="1">
            <a:spLocks/>
          </p:cNvSpPr>
          <p:nvPr/>
        </p:nvSpPr>
        <p:spPr>
          <a:xfrm>
            <a:off x="1322364" y="3380357"/>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print(h[0])</a:t>
            </a:r>
          </a:p>
          <a:p>
            <a:r>
              <a:rPr lang="en-US" sz="2400" cap="none" dirty="0" smtClean="0">
                <a:solidFill>
                  <a:srgbClr val="40619D"/>
                </a:solidFill>
                <a:latin typeface="Courier New" panose="02070309020205020404" pitchFamily="49" charset="0"/>
                <a:cs typeface="Courier New" panose="02070309020205020404" pitchFamily="49" charset="0"/>
              </a:rPr>
              <a:t>print(h[1])</a:t>
            </a:r>
          </a:p>
          <a:p>
            <a:r>
              <a:rPr lang="en-US" sz="2400" cap="none" dirty="0" smtClean="0">
                <a:solidFill>
                  <a:srgbClr val="40619D"/>
                </a:solidFill>
                <a:latin typeface="Courier New" panose="02070309020205020404" pitchFamily="49" charset="0"/>
                <a:cs typeface="Courier New" panose="02070309020205020404" pitchFamily="49" charset="0"/>
              </a:rPr>
              <a:t>print(h[8])</a:t>
            </a:r>
            <a:endParaRPr lang="en-US" sz="2400" cap="none" dirty="0">
              <a:solidFill>
                <a:srgbClr val="40619D"/>
              </a:solidFill>
              <a:latin typeface="Courier New" panose="02070309020205020404" pitchFamily="49" charset="0"/>
              <a:cs typeface="Courier New" panose="02070309020205020404" pitchFamily="49" charset="0"/>
            </a:endParaRPr>
          </a:p>
          <a:p>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8" name="Title 1"/>
          <p:cNvSpPr txBox="1">
            <a:spLocks/>
          </p:cNvSpPr>
          <p:nvPr/>
        </p:nvSpPr>
        <p:spPr>
          <a:xfrm>
            <a:off x="548640" y="2761375"/>
            <a:ext cx="10649243" cy="59084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You can get individual characters with square brackets</a:t>
            </a:r>
            <a:endParaRPr lang="en-US" sz="2400" cap="none" dirty="0">
              <a:solidFill>
                <a:prstClr val="black"/>
              </a:solidFill>
              <a:cs typeface="Courier New" panose="02070309020205020404" pitchFamily="49" charset="0"/>
            </a:endParaRPr>
          </a:p>
        </p:txBody>
      </p:sp>
      <p:sp>
        <p:nvSpPr>
          <p:cNvPr id="10" name="Title 1"/>
          <p:cNvSpPr txBox="1">
            <a:spLocks/>
          </p:cNvSpPr>
          <p:nvPr/>
        </p:nvSpPr>
        <p:spPr>
          <a:xfrm>
            <a:off x="6815798" y="3549172"/>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11" name="Title 1"/>
          <p:cNvSpPr txBox="1">
            <a:spLocks/>
          </p:cNvSpPr>
          <p:nvPr/>
        </p:nvSpPr>
        <p:spPr>
          <a:xfrm>
            <a:off x="8060787" y="3440725"/>
            <a:ext cx="2504050" cy="1290122"/>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M</a:t>
            </a:r>
          </a:p>
          <a:p>
            <a:r>
              <a:rPr lang="en-US" sz="2400" b="1" cap="none" dirty="0" smtClean="0">
                <a:solidFill>
                  <a:srgbClr val="40619D"/>
                </a:solidFill>
                <a:latin typeface="Courier New" panose="02070309020205020404" pitchFamily="49" charset="0"/>
                <a:cs typeface="Courier New" panose="02070309020205020404" pitchFamily="49" charset="0"/>
              </a:rPr>
              <a:t> a</a:t>
            </a:r>
          </a:p>
          <a:p>
            <a:r>
              <a:rPr lang="en-US" sz="2400" b="1" cap="none" dirty="0" smtClean="0">
                <a:solidFill>
                  <a:srgbClr val="40619D"/>
                </a:solidFill>
                <a:latin typeface="Courier New" panose="02070309020205020404" pitchFamily="49" charset="0"/>
                <a:cs typeface="Courier New" panose="02070309020205020404" pitchFamily="49" charset="0"/>
              </a:rPr>
              <a:t> p</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12" name="Title 1"/>
          <p:cNvSpPr txBox="1">
            <a:spLocks/>
          </p:cNvSpPr>
          <p:nvPr/>
        </p:nvSpPr>
        <p:spPr>
          <a:xfrm>
            <a:off x="1322364" y="5574916"/>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g = </a:t>
            </a:r>
            <a:r>
              <a:rPr lang="en-US" sz="2400" cap="none" dirty="0" err="1" smtClean="0">
                <a:solidFill>
                  <a:srgbClr val="40619D"/>
                </a:solidFill>
                <a:latin typeface="Courier New" panose="02070309020205020404" pitchFamily="49" charset="0"/>
                <a:cs typeface="Courier New" panose="02070309020205020404" pitchFamily="49" charset="0"/>
              </a:rPr>
              <a:t>len</a:t>
            </a:r>
            <a:r>
              <a:rPr lang="en-US" sz="2400" cap="none" dirty="0" smtClean="0">
                <a:solidFill>
                  <a:srgbClr val="40619D"/>
                </a:solidFill>
                <a:latin typeface="Courier New" panose="02070309020205020404" pitchFamily="49" charset="0"/>
                <a:cs typeface="Courier New" panose="02070309020205020404" pitchFamily="49" charset="0"/>
              </a:rPr>
              <a:t>(h)</a:t>
            </a:r>
          </a:p>
          <a:p>
            <a:r>
              <a:rPr lang="en-US" sz="2400" cap="none" dirty="0" smtClean="0">
                <a:solidFill>
                  <a:srgbClr val="40619D"/>
                </a:solidFill>
                <a:latin typeface="Courier New" panose="02070309020205020404" pitchFamily="49" charset="0"/>
                <a:cs typeface="Courier New" panose="02070309020205020404" pitchFamily="49" charset="0"/>
              </a:rPr>
              <a:t>print(g)</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3" name="Title 1"/>
          <p:cNvSpPr txBox="1">
            <a:spLocks/>
          </p:cNvSpPr>
          <p:nvPr/>
        </p:nvSpPr>
        <p:spPr>
          <a:xfrm>
            <a:off x="548640" y="4984070"/>
            <a:ext cx="10649243" cy="59084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You can get the number of characters with the </a:t>
            </a:r>
            <a:r>
              <a:rPr lang="en-US" sz="2400" cap="none" dirty="0" err="1" smtClean="0">
                <a:solidFill>
                  <a:prstClr val="black"/>
                </a:solidFill>
                <a:cs typeface="Courier New" panose="02070309020205020404" pitchFamily="49" charset="0"/>
              </a:rPr>
              <a:t>len</a:t>
            </a:r>
            <a:r>
              <a:rPr lang="en-US" sz="2400" cap="none" dirty="0" smtClean="0">
                <a:solidFill>
                  <a:prstClr val="black"/>
                </a:solidFill>
                <a:cs typeface="Courier New" panose="02070309020205020404" pitchFamily="49" charset="0"/>
              </a:rPr>
              <a:t>() function</a:t>
            </a:r>
            <a:endParaRPr lang="en-US" sz="2400" cap="none" dirty="0">
              <a:solidFill>
                <a:prstClr val="black"/>
              </a:solidFill>
              <a:cs typeface="Courier New" panose="02070309020205020404" pitchFamily="49" charset="0"/>
            </a:endParaRPr>
          </a:p>
        </p:txBody>
      </p:sp>
      <p:sp>
        <p:nvSpPr>
          <p:cNvPr id="14" name="Title 1"/>
          <p:cNvSpPr txBox="1">
            <a:spLocks/>
          </p:cNvSpPr>
          <p:nvPr/>
        </p:nvSpPr>
        <p:spPr>
          <a:xfrm>
            <a:off x="6843934" y="5870343"/>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16" name="Title 1"/>
          <p:cNvSpPr txBox="1">
            <a:spLocks/>
          </p:cNvSpPr>
          <p:nvPr/>
        </p:nvSpPr>
        <p:spPr>
          <a:xfrm>
            <a:off x="8060787" y="5832237"/>
            <a:ext cx="2504050" cy="474200"/>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11</a:t>
            </a:r>
            <a:endParaRPr lang="en-US" sz="2400" b="1" cap="none" dirty="0">
              <a:solidFill>
                <a:srgbClr val="40619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135600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Strings</a:t>
            </a:r>
            <a:endParaRPr lang="en-US" sz="4400" cap="none" dirty="0">
              <a:solidFill>
                <a:srgbClr val="4D1434"/>
              </a:solidFill>
            </a:endParaRPr>
          </a:p>
        </p:txBody>
      </p:sp>
      <p:sp>
        <p:nvSpPr>
          <p:cNvPr id="9" name="Title 1"/>
          <p:cNvSpPr txBox="1">
            <a:spLocks/>
          </p:cNvSpPr>
          <p:nvPr/>
        </p:nvSpPr>
        <p:spPr>
          <a:xfrm>
            <a:off x="1322364" y="1744397"/>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c = “Computer”</a:t>
            </a:r>
          </a:p>
          <a:p>
            <a:r>
              <a:rPr lang="en-US" sz="2400" cap="none" dirty="0" smtClean="0">
                <a:solidFill>
                  <a:srgbClr val="40619D"/>
                </a:solidFill>
                <a:latin typeface="Courier New" panose="02070309020205020404" pitchFamily="49" charset="0"/>
                <a:cs typeface="Courier New" panose="02070309020205020404" pitchFamily="49" charset="0"/>
              </a:rPr>
              <a:t>d = “Vision”</a:t>
            </a:r>
          </a:p>
          <a:p>
            <a:r>
              <a:rPr lang="en-US" sz="2400" cap="none" dirty="0" smtClean="0">
                <a:solidFill>
                  <a:srgbClr val="40619D"/>
                </a:solidFill>
                <a:latin typeface="Courier New" panose="02070309020205020404" pitchFamily="49" charset="0"/>
                <a:cs typeface="Courier New" panose="02070309020205020404" pitchFamily="49" charset="0"/>
              </a:rPr>
              <a:t>e = c + d</a:t>
            </a:r>
          </a:p>
          <a:p>
            <a:r>
              <a:rPr lang="en-US" sz="2400" cap="none" dirty="0" smtClean="0">
                <a:solidFill>
                  <a:srgbClr val="40619D"/>
                </a:solidFill>
                <a:latin typeface="Courier New" panose="02070309020205020404" pitchFamily="49" charset="0"/>
                <a:cs typeface="Courier New" panose="02070309020205020404" pitchFamily="49" charset="0"/>
              </a:rPr>
              <a:t>print(e)</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1"/>
            <a:ext cx="10649243" cy="59084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You can concatenate strings easily in python</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6548510" y="2278977"/>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6" name="Title 1"/>
          <p:cNvSpPr txBox="1">
            <a:spLocks/>
          </p:cNvSpPr>
          <p:nvPr/>
        </p:nvSpPr>
        <p:spPr>
          <a:xfrm>
            <a:off x="7765363" y="2240871"/>
            <a:ext cx="3432520" cy="474200"/>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a:t>
            </a:r>
            <a:r>
              <a:rPr lang="en-US" sz="2400" b="1" cap="none" dirty="0" err="1" smtClean="0">
                <a:solidFill>
                  <a:srgbClr val="40619D"/>
                </a:solidFill>
                <a:latin typeface="Courier New" panose="02070309020205020404" pitchFamily="49" charset="0"/>
                <a:cs typeface="Courier New" panose="02070309020205020404" pitchFamily="49" charset="0"/>
              </a:rPr>
              <a:t>ComputerVision</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17" name="Title 1"/>
          <p:cNvSpPr txBox="1">
            <a:spLocks/>
          </p:cNvSpPr>
          <p:nvPr/>
        </p:nvSpPr>
        <p:spPr>
          <a:xfrm>
            <a:off x="1322364" y="3584922"/>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f = c + “ “ + d</a:t>
            </a:r>
          </a:p>
          <a:p>
            <a:r>
              <a:rPr lang="en-US" sz="2400" cap="none" dirty="0" smtClean="0">
                <a:solidFill>
                  <a:srgbClr val="40619D"/>
                </a:solidFill>
                <a:latin typeface="Courier New" panose="02070309020205020404" pitchFamily="49" charset="0"/>
                <a:cs typeface="Courier New" panose="02070309020205020404" pitchFamily="49" charset="0"/>
              </a:rPr>
              <a:t>print(f)</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8" name="Title 1"/>
          <p:cNvSpPr txBox="1">
            <a:spLocks/>
          </p:cNvSpPr>
          <p:nvPr/>
        </p:nvSpPr>
        <p:spPr>
          <a:xfrm>
            <a:off x="6548510" y="3936618"/>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19" name="Title 1"/>
          <p:cNvSpPr txBox="1">
            <a:spLocks/>
          </p:cNvSpPr>
          <p:nvPr/>
        </p:nvSpPr>
        <p:spPr>
          <a:xfrm>
            <a:off x="7765363" y="3898512"/>
            <a:ext cx="3432520" cy="474200"/>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Computer Vision</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20" name="Title 1"/>
          <p:cNvSpPr txBox="1">
            <a:spLocks/>
          </p:cNvSpPr>
          <p:nvPr/>
        </p:nvSpPr>
        <p:spPr>
          <a:xfrm>
            <a:off x="548639" y="4740233"/>
            <a:ext cx="10649243" cy="77196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You can check if a character is present in the string with the “in” keyword</a:t>
            </a:r>
            <a:endParaRPr lang="en-US" sz="2400" cap="none" dirty="0">
              <a:solidFill>
                <a:prstClr val="black"/>
              </a:solidFill>
              <a:cs typeface="Courier New" panose="02070309020205020404" pitchFamily="49" charset="0"/>
            </a:endParaRPr>
          </a:p>
        </p:txBody>
      </p:sp>
      <p:sp>
        <p:nvSpPr>
          <p:cNvPr id="24" name="Title 1"/>
          <p:cNvSpPr txBox="1">
            <a:spLocks/>
          </p:cNvSpPr>
          <p:nvPr/>
        </p:nvSpPr>
        <p:spPr>
          <a:xfrm>
            <a:off x="1322363" y="5568768"/>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print(“t” in c)</a:t>
            </a:r>
          </a:p>
          <a:p>
            <a:r>
              <a:rPr lang="en-US" sz="2400" cap="none" dirty="0" smtClean="0">
                <a:solidFill>
                  <a:srgbClr val="40619D"/>
                </a:solidFill>
                <a:latin typeface="Courier New" panose="02070309020205020404" pitchFamily="49" charset="0"/>
                <a:cs typeface="Courier New" panose="02070309020205020404" pitchFamily="49" charset="0"/>
              </a:rPr>
              <a:t>print(“s” in c)</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25" name="Title 1"/>
          <p:cNvSpPr txBox="1">
            <a:spLocks/>
          </p:cNvSpPr>
          <p:nvPr/>
        </p:nvSpPr>
        <p:spPr>
          <a:xfrm>
            <a:off x="6548509" y="5653172"/>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26" name="Title 1"/>
          <p:cNvSpPr txBox="1">
            <a:spLocks/>
          </p:cNvSpPr>
          <p:nvPr/>
        </p:nvSpPr>
        <p:spPr>
          <a:xfrm>
            <a:off x="7765362" y="5544735"/>
            <a:ext cx="3432520" cy="827347"/>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True</a:t>
            </a:r>
          </a:p>
          <a:p>
            <a:r>
              <a:rPr lang="en-US" sz="2400" b="1" cap="none" dirty="0" smtClean="0">
                <a:solidFill>
                  <a:srgbClr val="40619D"/>
                </a:solidFill>
                <a:latin typeface="Courier New" panose="02070309020205020404" pitchFamily="49" charset="0"/>
                <a:cs typeface="Courier New" panose="02070309020205020404" pitchFamily="49" charset="0"/>
              </a:rPr>
              <a:t> False</a:t>
            </a:r>
            <a:endParaRPr lang="en-US" sz="2400" b="1" cap="none" dirty="0">
              <a:solidFill>
                <a:srgbClr val="40619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850302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User Input</a:t>
            </a:r>
            <a:endParaRPr lang="en-US" sz="4400" cap="none" dirty="0">
              <a:solidFill>
                <a:srgbClr val="4D1434"/>
              </a:solidFill>
            </a:endParaRPr>
          </a:p>
        </p:txBody>
      </p:sp>
      <p:sp>
        <p:nvSpPr>
          <p:cNvPr id="9" name="Title 1"/>
          <p:cNvSpPr txBox="1">
            <a:spLocks/>
          </p:cNvSpPr>
          <p:nvPr/>
        </p:nvSpPr>
        <p:spPr>
          <a:xfrm>
            <a:off x="970671" y="1702192"/>
            <a:ext cx="7807569" cy="1688121"/>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v1 = input(“Enter the first number: ”)</a:t>
            </a:r>
          </a:p>
          <a:p>
            <a:r>
              <a:rPr lang="en-US" sz="2400" cap="none" dirty="0" smtClean="0">
                <a:solidFill>
                  <a:srgbClr val="40619D"/>
                </a:solidFill>
                <a:latin typeface="Courier New" panose="02070309020205020404" pitchFamily="49" charset="0"/>
                <a:cs typeface="Courier New" panose="02070309020205020404" pitchFamily="49" charset="0"/>
              </a:rPr>
              <a:t>print(v1)</a:t>
            </a:r>
          </a:p>
          <a:p>
            <a:endParaRPr lang="en-US" sz="2400" cap="none" dirty="0" smtClean="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v2 </a:t>
            </a:r>
            <a:r>
              <a:rPr lang="en-US" sz="2400" cap="none" dirty="0">
                <a:solidFill>
                  <a:srgbClr val="40619D"/>
                </a:solidFill>
                <a:latin typeface="Courier New" panose="02070309020205020404" pitchFamily="49" charset="0"/>
                <a:cs typeface="Courier New" panose="02070309020205020404" pitchFamily="49" charset="0"/>
              </a:rPr>
              <a:t>= input(“Enter the </a:t>
            </a:r>
            <a:r>
              <a:rPr lang="en-US" sz="2400" cap="none" dirty="0" smtClean="0">
                <a:solidFill>
                  <a:srgbClr val="40619D"/>
                </a:solidFill>
                <a:latin typeface="Courier New" panose="02070309020205020404" pitchFamily="49" charset="0"/>
                <a:cs typeface="Courier New" panose="02070309020205020404" pitchFamily="49" charset="0"/>
              </a:rPr>
              <a:t>second </a:t>
            </a:r>
            <a:r>
              <a:rPr lang="en-US" sz="2400" cap="none" dirty="0">
                <a:solidFill>
                  <a:srgbClr val="40619D"/>
                </a:solidFill>
                <a:latin typeface="Courier New" panose="02070309020205020404" pitchFamily="49" charset="0"/>
                <a:cs typeface="Courier New" panose="02070309020205020404" pitchFamily="49" charset="0"/>
              </a:rPr>
              <a:t>number: ”)</a:t>
            </a:r>
          </a:p>
          <a:p>
            <a:r>
              <a:rPr lang="en-US" sz="2400" cap="none" dirty="0" smtClean="0">
                <a:solidFill>
                  <a:srgbClr val="40619D"/>
                </a:solidFill>
                <a:latin typeface="Courier New" panose="02070309020205020404" pitchFamily="49" charset="0"/>
                <a:cs typeface="Courier New" panose="02070309020205020404" pitchFamily="49" charset="0"/>
              </a:rPr>
              <a:t>print(v2) </a:t>
            </a:r>
            <a:endParaRPr lang="en-US" sz="2400" cap="none" dirty="0">
              <a:solidFill>
                <a:srgbClr val="40619D"/>
              </a:solidFill>
              <a:latin typeface="Courier New" panose="02070309020205020404" pitchFamily="49" charset="0"/>
              <a:cs typeface="Courier New" panose="02070309020205020404" pitchFamily="49" charset="0"/>
            </a:endParaRPr>
          </a:p>
          <a:p>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To get input from user, we use the input() function</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1962443" y="4161991"/>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6" name="Title 1"/>
          <p:cNvSpPr txBox="1">
            <a:spLocks/>
          </p:cNvSpPr>
          <p:nvPr/>
        </p:nvSpPr>
        <p:spPr>
          <a:xfrm>
            <a:off x="3179295" y="4123885"/>
            <a:ext cx="6189788" cy="1686072"/>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srgbClr val="40619D"/>
                </a:solidFill>
                <a:latin typeface="Courier New" panose="02070309020205020404" pitchFamily="49" charset="0"/>
                <a:cs typeface="Courier New" panose="02070309020205020404" pitchFamily="49" charset="0"/>
              </a:rPr>
              <a:t> Enter the first number: </a:t>
            </a:r>
            <a:r>
              <a:rPr lang="en-US" sz="2400" b="1" cap="none" dirty="0">
                <a:solidFill>
                  <a:schemeClr val="tx1"/>
                </a:solidFill>
                <a:latin typeface="Courier New" panose="02070309020205020404" pitchFamily="49" charset="0"/>
                <a:cs typeface="Courier New" panose="02070309020205020404" pitchFamily="49" charset="0"/>
              </a:rPr>
              <a:t>200</a:t>
            </a:r>
          </a:p>
          <a:p>
            <a:r>
              <a:rPr lang="en-US" sz="2400" b="1" cap="none" dirty="0" smtClean="0">
                <a:solidFill>
                  <a:srgbClr val="40619D"/>
                </a:solidFill>
                <a:latin typeface="Courier New" panose="02070309020205020404" pitchFamily="49" charset="0"/>
                <a:cs typeface="Courier New" panose="02070309020205020404" pitchFamily="49" charset="0"/>
              </a:rPr>
              <a:t> 200</a:t>
            </a:r>
            <a:endParaRPr lang="en-US" sz="2400" b="1" cap="none" dirty="0">
              <a:solidFill>
                <a:srgbClr val="40619D"/>
              </a:solidFill>
              <a:latin typeface="Courier New" panose="02070309020205020404" pitchFamily="49" charset="0"/>
              <a:cs typeface="Courier New" panose="02070309020205020404" pitchFamily="49" charset="0"/>
            </a:endParaRPr>
          </a:p>
          <a:p>
            <a:r>
              <a:rPr lang="en-US" sz="2400" b="1" cap="none" dirty="0" smtClean="0">
                <a:solidFill>
                  <a:srgbClr val="40619D"/>
                </a:solidFill>
                <a:latin typeface="Courier New" panose="02070309020205020404" pitchFamily="49" charset="0"/>
                <a:cs typeface="Courier New" panose="02070309020205020404" pitchFamily="49" charset="0"/>
              </a:rPr>
              <a:t> Enter </a:t>
            </a:r>
            <a:r>
              <a:rPr lang="en-US" sz="2400" b="1" cap="none" dirty="0">
                <a:solidFill>
                  <a:srgbClr val="40619D"/>
                </a:solidFill>
                <a:latin typeface="Courier New" panose="02070309020205020404" pitchFamily="49" charset="0"/>
                <a:cs typeface="Courier New" panose="02070309020205020404" pitchFamily="49" charset="0"/>
              </a:rPr>
              <a:t>the second number: </a:t>
            </a:r>
            <a:r>
              <a:rPr lang="en-US" sz="2400" b="1" cap="none" dirty="0">
                <a:solidFill>
                  <a:schemeClr val="tx1"/>
                </a:solidFill>
                <a:latin typeface="Courier New" panose="02070309020205020404" pitchFamily="49" charset="0"/>
                <a:cs typeface="Courier New" panose="02070309020205020404" pitchFamily="49" charset="0"/>
              </a:rPr>
              <a:t>100</a:t>
            </a:r>
          </a:p>
          <a:p>
            <a:r>
              <a:rPr lang="en-US" sz="2400" b="1" cap="none" dirty="0" smtClean="0">
                <a:solidFill>
                  <a:srgbClr val="40619D"/>
                </a:solidFill>
                <a:latin typeface="Courier New" panose="02070309020205020404" pitchFamily="49" charset="0"/>
                <a:cs typeface="Courier New" panose="02070309020205020404" pitchFamily="49" charset="0"/>
              </a:rPr>
              <a:t> 100</a:t>
            </a:r>
            <a:endParaRPr lang="en-US" sz="2400" b="1" cap="none" dirty="0">
              <a:solidFill>
                <a:srgbClr val="40619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8199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User Input</a:t>
            </a:r>
            <a:endParaRPr lang="en-US" sz="4400" cap="none" dirty="0">
              <a:solidFill>
                <a:srgbClr val="4D1434"/>
              </a:solidFill>
            </a:endParaRPr>
          </a:p>
        </p:txBody>
      </p:sp>
      <p:sp>
        <p:nvSpPr>
          <p:cNvPr id="9" name="Title 1"/>
          <p:cNvSpPr txBox="1">
            <a:spLocks/>
          </p:cNvSpPr>
          <p:nvPr/>
        </p:nvSpPr>
        <p:spPr>
          <a:xfrm>
            <a:off x="1547450" y="2520318"/>
            <a:ext cx="2771335" cy="63304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print(v1 + v2)</a:t>
            </a:r>
          </a:p>
          <a:p>
            <a:endParaRPr lang="en-US" sz="2400" cap="none" dirty="0" smtClean="0">
              <a:solidFill>
                <a:srgbClr val="40619D"/>
              </a:solidFill>
              <a:latin typeface="Courier New" panose="02070309020205020404" pitchFamily="49" charset="0"/>
              <a:cs typeface="Courier New" panose="02070309020205020404" pitchFamily="49" charset="0"/>
            </a:endParaRPr>
          </a:p>
          <a:p>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0"/>
            <a:ext cx="11015003" cy="1153551"/>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input() function returns a string data which is stored in the variable</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If we add the previous two numbers, they will concatenate because they are strings, not numbers</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6590714" y="2562525"/>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6" name="Title 1"/>
          <p:cNvSpPr txBox="1">
            <a:spLocks/>
          </p:cNvSpPr>
          <p:nvPr/>
        </p:nvSpPr>
        <p:spPr>
          <a:xfrm>
            <a:off x="7807565" y="2524419"/>
            <a:ext cx="2194563" cy="502335"/>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200100</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7" name="Title 1"/>
          <p:cNvSpPr txBox="1">
            <a:spLocks/>
          </p:cNvSpPr>
          <p:nvPr/>
        </p:nvSpPr>
        <p:spPr>
          <a:xfrm>
            <a:off x="548639" y="3282179"/>
            <a:ext cx="11015003" cy="92406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To compute the numeric sum, we need to convert the string data type to an </a:t>
            </a:r>
            <a:r>
              <a:rPr lang="en-US" sz="2400" cap="none" dirty="0" err="1" smtClean="0">
                <a:solidFill>
                  <a:prstClr val="black"/>
                </a:solidFill>
                <a:cs typeface="Courier New" panose="02070309020205020404" pitchFamily="49" charset="0"/>
              </a:rPr>
              <a:t>int</a:t>
            </a:r>
            <a:r>
              <a:rPr lang="en-US" sz="2400" cap="none" dirty="0" smtClean="0">
                <a:solidFill>
                  <a:prstClr val="black"/>
                </a:solidFill>
                <a:cs typeface="Courier New" panose="02070309020205020404" pitchFamily="49" charset="0"/>
              </a:rPr>
              <a:t> or float data type</a:t>
            </a: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1533382" y="4428263"/>
            <a:ext cx="2771335" cy="133949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v1 = </a:t>
            </a:r>
            <a:r>
              <a:rPr lang="en-US" sz="2400" cap="none" dirty="0" err="1" smtClean="0">
                <a:solidFill>
                  <a:srgbClr val="40619D"/>
                </a:solidFill>
                <a:latin typeface="Courier New" panose="02070309020205020404" pitchFamily="49" charset="0"/>
                <a:cs typeface="Courier New" panose="02070309020205020404" pitchFamily="49" charset="0"/>
              </a:rPr>
              <a:t>int</a:t>
            </a:r>
            <a:r>
              <a:rPr lang="en-US" sz="2400" cap="none" dirty="0" smtClean="0">
                <a:solidFill>
                  <a:srgbClr val="40619D"/>
                </a:solidFill>
                <a:latin typeface="Courier New" panose="02070309020205020404" pitchFamily="49" charset="0"/>
                <a:cs typeface="Courier New" panose="02070309020205020404" pitchFamily="49" charset="0"/>
              </a:rPr>
              <a:t>(v1)</a:t>
            </a:r>
          </a:p>
          <a:p>
            <a:r>
              <a:rPr lang="en-US" sz="2400" cap="none" dirty="0" smtClean="0">
                <a:solidFill>
                  <a:srgbClr val="40619D"/>
                </a:solidFill>
                <a:latin typeface="Courier New" panose="02070309020205020404" pitchFamily="49" charset="0"/>
                <a:cs typeface="Courier New" panose="02070309020205020404" pitchFamily="49" charset="0"/>
              </a:rPr>
              <a:t>v2 = </a:t>
            </a:r>
            <a:r>
              <a:rPr lang="en-US" sz="2400" cap="none" dirty="0" err="1" smtClean="0">
                <a:solidFill>
                  <a:srgbClr val="40619D"/>
                </a:solidFill>
                <a:latin typeface="Courier New" panose="02070309020205020404" pitchFamily="49" charset="0"/>
                <a:cs typeface="Courier New" panose="02070309020205020404" pitchFamily="49" charset="0"/>
              </a:rPr>
              <a:t>int</a:t>
            </a:r>
            <a:r>
              <a:rPr lang="en-US" sz="2400" cap="none" dirty="0" smtClean="0">
                <a:solidFill>
                  <a:srgbClr val="40619D"/>
                </a:solidFill>
                <a:latin typeface="Courier New" panose="02070309020205020404" pitchFamily="49" charset="0"/>
                <a:cs typeface="Courier New" panose="02070309020205020404" pitchFamily="49" charset="0"/>
              </a:rPr>
              <a:t>(v2)</a:t>
            </a:r>
          </a:p>
          <a:p>
            <a:r>
              <a:rPr lang="en-US" sz="2400" cap="none" dirty="0" smtClean="0">
                <a:solidFill>
                  <a:srgbClr val="40619D"/>
                </a:solidFill>
                <a:latin typeface="Courier New" panose="02070309020205020404" pitchFamily="49" charset="0"/>
                <a:cs typeface="Courier New" panose="02070309020205020404" pitchFamily="49" charset="0"/>
              </a:rPr>
              <a:t>print(v1 + v2)</a:t>
            </a:r>
          </a:p>
          <a:p>
            <a:endParaRPr lang="en-US" sz="2400" cap="none" dirty="0" smtClean="0">
              <a:solidFill>
                <a:srgbClr val="40619D"/>
              </a:solidFill>
              <a:latin typeface="Courier New" panose="02070309020205020404" pitchFamily="49" charset="0"/>
              <a:cs typeface="Courier New" panose="02070309020205020404" pitchFamily="49" charset="0"/>
            </a:endParaRPr>
          </a:p>
          <a:p>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0" name="Title 1"/>
          <p:cNvSpPr txBox="1">
            <a:spLocks/>
          </p:cNvSpPr>
          <p:nvPr/>
        </p:nvSpPr>
        <p:spPr>
          <a:xfrm>
            <a:off x="6590714" y="4751823"/>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11" name="Title 1"/>
          <p:cNvSpPr txBox="1">
            <a:spLocks/>
          </p:cNvSpPr>
          <p:nvPr/>
        </p:nvSpPr>
        <p:spPr>
          <a:xfrm>
            <a:off x="7807565" y="4713717"/>
            <a:ext cx="2194563" cy="502335"/>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 300</a:t>
            </a:r>
            <a:endParaRPr lang="en-US" sz="2400" b="1" cap="none" dirty="0">
              <a:solidFill>
                <a:srgbClr val="40619D"/>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05839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If…Else</a:t>
            </a:r>
            <a:endParaRPr lang="en-US" sz="4400" cap="none" dirty="0">
              <a:solidFill>
                <a:srgbClr val="4D1434"/>
              </a:solidFill>
            </a:endParaRPr>
          </a:p>
        </p:txBody>
      </p:sp>
      <p:sp>
        <p:nvSpPr>
          <p:cNvPr id="9" name="Title 1"/>
          <p:cNvSpPr txBox="1">
            <a:spLocks/>
          </p:cNvSpPr>
          <p:nvPr/>
        </p:nvSpPr>
        <p:spPr>
          <a:xfrm>
            <a:off x="1322365" y="2297734"/>
            <a:ext cx="4332848" cy="151461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if &lt;condition&gt;:</a:t>
            </a:r>
          </a:p>
          <a:p>
            <a:r>
              <a:rPr lang="en-US" sz="2400" b="1" cap="none" dirty="0">
                <a:solidFill>
                  <a:srgbClr val="40619D"/>
                </a:solidFill>
                <a:latin typeface="Courier New" panose="02070309020205020404" pitchFamily="49" charset="0"/>
                <a:cs typeface="Courier New" panose="02070309020205020404" pitchFamily="49" charset="0"/>
              </a:rPr>
              <a:t>	</a:t>
            </a:r>
            <a:r>
              <a:rPr lang="en-US" sz="2400" b="1" cap="none" dirty="0" smtClean="0">
                <a:solidFill>
                  <a:srgbClr val="40619D"/>
                </a:solidFill>
                <a:latin typeface="Courier New" panose="02070309020205020404" pitchFamily="49" charset="0"/>
                <a:cs typeface="Courier New" panose="02070309020205020404" pitchFamily="49" charset="0"/>
              </a:rPr>
              <a:t>&lt;statement_1&gt;</a:t>
            </a:r>
          </a:p>
          <a:p>
            <a:r>
              <a:rPr lang="en-US" sz="2400" b="1" cap="none" dirty="0">
                <a:solidFill>
                  <a:srgbClr val="40619D"/>
                </a:solidFill>
                <a:latin typeface="Courier New" panose="02070309020205020404" pitchFamily="49" charset="0"/>
                <a:cs typeface="Courier New" panose="02070309020205020404" pitchFamily="49" charset="0"/>
              </a:rPr>
              <a:t>	</a:t>
            </a:r>
            <a:r>
              <a:rPr lang="en-US" sz="2400" b="1" cap="none" dirty="0" smtClean="0">
                <a:solidFill>
                  <a:srgbClr val="40619D"/>
                </a:solidFill>
                <a:latin typeface="Courier New" panose="02070309020205020404" pitchFamily="49" charset="0"/>
                <a:cs typeface="Courier New" panose="02070309020205020404" pitchFamily="49" charset="0"/>
              </a:rPr>
              <a:t>&lt;statement_2&gt;</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supports the IF…ELSE conditional statements which choose to execute statements depending if a condition is true or false</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syntax for a IF statement is given as:</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548639" y="3588435"/>
            <a:ext cx="10649243" cy="87102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An example is given below:</a:t>
            </a:r>
          </a:p>
        </p:txBody>
      </p:sp>
      <p:sp>
        <p:nvSpPr>
          <p:cNvPr id="6" name="Title 1"/>
          <p:cNvSpPr txBox="1">
            <a:spLocks/>
          </p:cNvSpPr>
          <p:nvPr/>
        </p:nvSpPr>
        <p:spPr>
          <a:xfrm>
            <a:off x="1322364" y="4029225"/>
            <a:ext cx="5824023" cy="193548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4</a:t>
            </a:r>
          </a:p>
          <a:p>
            <a:r>
              <a:rPr lang="en-US" sz="2400" cap="none" dirty="0" smtClean="0">
                <a:solidFill>
                  <a:srgbClr val="40619D"/>
                </a:solidFill>
                <a:latin typeface="Courier New" panose="02070309020205020404" pitchFamily="49" charset="0"/>
                <a:cs typeface="Courier New" panose="02070309020205020404" pitchFamily="49" charset="0"/>
              </a:rPr>
              <a:t>b = 3</a:t>
            </a:r>
          </a:p>
          <a:p>
            <a:r>
              <a:rPr lang="en-US" sz="2400" cap="none" dirty="0" smtClean="0">
                <a:solidFill>
                  <a:srgbClr val="40619D"/>
                </a:solidFill>
                <a:latin typeface="Courier New" panose="02070309020205020404" pitchFamily="49" charset="0"/>
                <a:cs typeface="Courier New" panose="02070309020205020404" pitchFamily="49" charset="0"/>
              </a:rPr>
              <a:t>if a &gt; b:</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print(“a is greater than b”)</a:t>
            </a:r>
          </a:p>
        </p:txBody>
      </p:sp>
      <p:sp>
        <p:nvSpPr>
          <p:cNvPr id="7" name="Title 1"/>
          <p:cNvSpPr txBox="1">
            <a:spLocks/>
          </p:cNvSpPr>
          <p:nvPr/>
        </p:nvSpPr>
        <p:spPr>
          <a:xfrm>
            <a:off x="548639" y="5746071"/>
            <a:ext cx="10649243" cy="87102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&lt;condition&gt; can be any of the following:</a:t>
            </a:r>
          </a:p>
          <a:p>
            <a:r>
              <a:rPr lang="en-US" sz="2400" b="1" cap="none" dirty="0">
                <a:solidFill>
                  <a:prstClr val="black"/>
                </a:solidFill>
                <a:latin typeface="Courier New" panose="02070309020205020404" pitchFamily="49" charset="0"/>
                <a:cs typeface="Courier New" panose="02070309020205020404" pitchFamily="49" charset="0"/>
              </a:rPr>
              <a:t> </a:t>
            </a:r>
            <a:r>
              <a:rPr lang="en-US" sz="2400" b="1" cap="none" dirty="0" smtClean="0">
                <a:solidFill>
                  <a:prstClr val="black"/>
                </a:solidFill>
                <a:latin typeface="Courier New" panose="02070309020205020404" pitchFamily="49" charset="0"/>
                <a:cs typeface="Courier New" panose="02070309020205020404" pitchFamily="49" charset="0"/>
              </a:rPr>
              <a:t>    </a:t>
            </a:r>
            <a:r>
              <a:rPr lang="en-US" sz="2400" cap="none" dirty="0" smtClean="0">
                <a:solidFill>
                  <a:prstClr val="black"/>
                </a:solidFill>
                <a:latin typeface="Courier New" panose="02070309020205020404" pitchFamily="49" charset="0"/>
                <a:cs typeface="Courier New" panose="02070309020205020404" pitchFamily="49" charset="0"/>
              </a:rPr>
              <a:t>a==b    a!=b    a &lt; b    a &gt; b    a &lt;= b    a &gt;= b </a:t>
            </a:r>
          </a:p>
        </p:txBody>
      </p:sp>
    </p:spTree>
    <p:extLst>
      <p:ext uri="{BB962C8B-B14F-4D97-AF65-F5344CB8AC3E}">
        <p14:creationId xmlns:p14="http://schemas.microsoft.com/office/powerpoint/2010/main" val="3846874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If…Else</a:t>
            </a:r>
            <a:endParaRPr lang="en-US" sz="4400" cap="none" dirty="0">
              <a:solidFill>
                <a:srgbClr val="4D1434"/>
              </a:solidFill>
            </a:endParaRPr>
          </a:p>
        </p:txBody>
      </p:sp>
      <p:sp>
        <p:nvSpPr>
          <p:cNvPr id="5" name="Title 1"/>
          <p:cNvSpPr txBox="1">
            <a:spLocks/>
          </p:cNvSpPr>
          <p:nvPr/>
        </p:nvSpPr>
        <p:spPr>
          <a:xfrm>
            <a:off x="548639" y="1126586"/>
            <a:ext cx="10649243" cy="87102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smtClean="0">
                <a:solidFill>
                  <a:prstClr val="black"/>
                </a:solidFill>
                <a:cs typeface="Courier New" panose="02070309020205020404" pitchFamily="49" charset="0"/>
              </a:rPr>
              <a:t>else</a:t>
            </a:r>
            <a:r>
              <a:rPr lang="en-US" sz="2400" cap="none" dirty="0" smtClean="0">
                <a:solidFill>
                  <a:prstClr val="black"/>
                </a:solidFill>
                <a:cs typeface="Courier New" panose="02070309020205020404" pitchFamily="49" charset="0"/>
              </a:rPr>
              <a:t> keyword contains statements that execute when the condition is not met </a:t>
            </a:r>
          </a:p>
        </p:txBody>
      </p:sp>
      <p:sp>
        <p:nvSpPr>
          <p:cNvPr id="6" name="Title 1"/>
          <p:cNvSpPr txBox="1">
            <a:spLocks/>
          </p:cNvSpPr>
          <p:nvPr/>
        </p:nvSpPr>
        <p:spPr>
          <a:xfrm>
            <a:off x="1322364" y="1975340"/>
            <a:ext cx="5824023" cy="270920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4</a:t>
            </a:r>
          </a:p>
          <a:p>
            <a:r>
              <a:rPr lang="en-US" sz="2400" cap="none" dirty="0" smtClean="0">
                <a:solidFill>
                  <a:srgbClr val="40619D"/>
                </a:solidFill>
                <a:latin typeface="Courier New" panose="02070309020205020404" pitchFamily="49" charset="0"/>
                <a:cs typeface="Courier New" panose="02070309020205020404" pitchFamily="49" charset="0"/>
              </a:rPr>
              <a:t>b = 3</a:t>
            </a:r>
          </a:p>
          <a:p>
            <a:r>
              <a:rPr lang="en-US" sz="2400" cap="none" dirty="0" smtClean="0">
                <a:solidFill>
                  <a:srgbClr val="40619D"/>
                </a:solidFill>
                <a:latin typeface="Courier New" panose="02070309020205020404" pitchFamily="49" charset="0"/>
                <a:cs typeface="Courier New" panose="02070309020205020404" pitchFamily="49" charset="0"/>
              </a:rPr>
              <a:t>if a &gt; b:</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print(“a is greater than b”)</a:t>
            </a:r>
          </a:p>
          <a:p>
            <a:r>
              <a:rPr lang="en-US" sz="2400" cap="none" dirty="0" smtClean="0">
                <a:solidFill>
                  <a:srgbClr val="40619D"/>
                </a:solidFill>
                <a:latin typeface="Courier New" panose="02070309020205020404" pitchFamily="49" charset="0"/>
                <a:cs typeface="Courier New" panose="02070309020205020404" pitchFamily="49" charset="0"/>
              </a:rPr>
              <a:t>else:</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print(“b is greater than a”)</a:t>
            </a:r>
          </a:p>
        </p:txBody>
      </p:sp>
      <p:sp>
        <p:nvSpPr>
          <p:cNvPr id="8" name="Title 1"/>
          <p:cNvSpPr txBox="1">
            <a:spLocks/>
          </p:cNvSpPr>
          <p:nvPr/>
        </p:nvSpPr>
        <p:spPr>
          <a:xfrm>
            <a:off x="548639" y="4502829"/>
            <a:ext cx="10888395" cy="194017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Note that the colon symbol i</a:t>
            </a:r>
            <a:r>
              <a:rPr lang="en-US" sz="2400" cap="none" dirty="0" smtClean="0">
                <a:solidFill>
                  <a:prstClr val="black"/>
                </a:solidFill>
                <a:cs typeface="Courier New" panose="02070309020205020404" pitchFamily="49" charset="0"/>
                <a:sym typeface="Wingdings" panose="05000000000000000000" pitchFamily="2" charset="2"/>
              </a:rPr>
              <a:t>s part of the syntax</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sym typeface="Wingdings" panose="05000000000000000000" pitchFamily="2" charset="2"/>
              </a:rPr>
              <a:t>To contain statements, they are indented with spaces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sym typeface="Wingdings" panose="05000000000000000000" pitchFamily="2" charset="2"/>
              </a:rPr>
              <a:t>The indents are mandatory in Python to define the block of statements</a:t>
            </a:r>
          </a:p>
        </p:txBody>
      </p:sp>
    </p:spTree>
    <p:extLst>
      <p:ext uri="{BB962C8B-B14F-4D97-AF65-F5344CB8AC3E}">
        <p14:creationId xmlns:p14="http://schemas.microsoft.com/office/powerpoint/2010/main" val="22012306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If…Else</a:t>
            </a:r>
            <a:endParaRPr lang="en-US" sz="4400" cap="none" dirty="0">
              <a:solidFill>
                <a:srgbClr val="4D1434"/>
              </a:solidFill>
            </a:endParaRPr>
          </a:p>
        </p:txBody>
      </p:sp>
      <p:sp>
        <p:nvSpPr>
          <p:cNvPr id="5" name="Title 1"/>
          <p:cNvSpPr txBox="1">
            <a:spLocks/>
          </p:cNvSpPr>
          <p:nvPr/>
        </p:nvSpPr>
        <p:spPr>
          <a:xfrm>
            <a:off x="548639" y="1126586"/>
            <a:ext cx="10649243" cy="87102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err="1" smtClean="0">
                <a:solidFill>
                  <a:prstClr val="black"/>
                </a:solidFill>
                <a:cs typeface="Courier New" panose="02070309020205020404" pitchFamily="49" charset="0"/>
              </a:rPr>
              <a:t>elif</a:t>
            </a:r>
            <a:r>
              <a:rPr lang="en-US" sz="2400" cap="none" dirty="0" smtClean="0">
                <a:solidFill>
                  <a:prstClr val="black"/>
                </a:solidFill>
                <a:cs typeface="Courier New" panose="02070309020205020404" pitchFamily="49" charset="0"/>
              </a:rPr>
              <a:t> keyword nests an if command inside an else statement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It is the equivalent of </a:t>
            </a:r>
            <a:r>
              <a:rPr lang="en-US" sz="2400" b="1" cap="none" dirty="0" smtClean="0">
                <a:solidFill>
                  <a:prstClr val="black"/>
                </a:solidFill>
                <a:cs typeface="Courier New" panose="02070309020205020404" pitchFamily="49" charset="0"/>
              </a:rPr>
              <a:t>else if</a:t>
            </a:r>
          </a:p>
        </p:txBody>
      </p:sp>
      <p:sp>
        <p:nvSpPr>
          <p:cNvPr id="6" name="Title 1"/>
          <p:cNvSpPr txBox="1">
            <a:spLocks/>
          </p:cNvSpPr>
          <p:nvPr/>
        </p:nvSpPr>
        <p:spPr>
          <a:xfrm>
            <a:off x="1322364" y="1975339"/>
            <a:ext cx="5824023" cy="3482925"/>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4</a:t>
            </a:r>
          </a:p>
          <a:p>
            <a:r>
              <a:rPr lang="en-US" sz="2400" cap="none" dirty="0" smtClean="0">
                <a:solidFill>
                  <a:srgbClr val="40619D"/>
                </a:solidFill>
                <a:latin typeface="Courier New" panose="02070309020205020404" pitchFamily="49" charset="0"/>
                <a:cs typeface="Courier New" panose="02070309020205020404" pitchFamily="49" charset="0"/>
              </a:rPr>
              <a:t>b = 3</a:t>
            </a:r>
          </a:p>
          <a:p>
            <a:r>
              <a:rPr lang="en-US" sz="2400" cap="none" dirty="0" smtClean="0">
                <a:solidFill>
                  <a:srgbClr val="40619D"/>
                </a:solidFill>
                <a:latin typeface="Courier New" panose="02070309020205020404" pitchFamily="49" charset="0"/>
                <a:cs typeface="Courier New" panose="02070309020205020404" pitchFamily="49" charset="0"/>
              </a:rPr>
              <a:t>if a &gt; b:</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print(“a is greater than b”)</a:t>
            </a:r>
          </a:p>
          <a:p>
            <a:r>
              <a:rPr lang="en-US" sz="2400" cap="none" dirty="0" err="1" smtClean="0">
                <a:solidFill>
                  <a:srgbClr val="40619D"/>
                </a:solidFill>
                <a:latin typeface="Courier New" panose="02070309020205020404" pitchFamily="49" charset="0"/>
                <a:cs typeface="Courier New" panose="02070309020205020404" pitchFamily="49" charset="0"/>
              </a:rPr>
              <a:t>elif</a:t>
            </a:r>
            <a:r>
              <a:rPr lang="en-US" sz="2400" cap="none" dirty="0" smtClean="0">
                <a:solidFill>
                  <a:srgbClr val="40619D"/>
                </a:solidFill>
                <a:latin typeface="Courier New" panose="02070309020205020404" pitchFamily="49" charset="0"/>
                <a:cs typeface="Courier New" panose="02070309020205020404" pitchFamily="49" charset="0"/>
              </a:rPr>
              <a:t> (a &lt; b):</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print(“a is less than b”)</a:t>
            </a:r>
          </a:p>
          <a:p>
            <a:r>
              <a:rPr lang="en-US" sz="2400" cap="none" dirty="0" smtClean="0">
                <a:solidFill>
                  <a:srgbClr val="40619D"/>
                </a:solidFill>
                <a:latin typeface="Courier New" panose="02070309020205020404" pitchFamily="49" charset="0"/>
                <a:cs typeface="Courier New" panose="02070309020205020404" pitchFamily="49" charset="0"/>
              </a:rPr>
              <a:t>else</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print(“a is equal to b”)</a:t>
            </a:r>
          </a:p>
        </p:txBody>
      </p:sp>
      <p:sp>
        <p:nvSpPr>
          <p:cNvPr id="7" name="Title 1"/>
          <p:cNvSpPr txBox="1">
            <a:spLocks/>
          </p:cNvSpPr>
          <p:nvPr/>
        </p:nvSpPr>
        <p:spPr>
          <a:xfrm>
            <a:off x="548639" y="5203872"/>
            <a:ext cx="10649243" cy="871027"/>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Only one of the three print statements will be executed</a:t>
            </a:r>
          </a:p>
        </p:txBody>
      </p:sp>
    </p:spTree>
    <p:extLst>
      <p:ext uri="{BB962C8B-B14F-4D97-AF65-F5344CB8AC3E}">
        <p14:creationId xmlns:p14="http://schemas.microsoft.com/office/powerpoint/2010/main" val="22888663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Loops</a:t>
            </a:r>
            <a:endParaRPr lang="en-US" sz="4400" cap="none" dirty="0">
              <a:solidFill>
                <a:srgbClr val="4D1434"/>
              </a:solidFill>
            </a:endParaRPr>
          </a:p>
        </p:txBody>
      </p:sp>
      <p:sp>
        <p:nvSpPr>
          <p:cNvPr id="9" name="Title 1"/>
          <p:cNvSpPr txBox="1">
            <a:spLocks/>
          </p:cNvSpPr>
          <p:nvPr/>
        </p:nvSpPr>
        <p:spPr>
          <a:xfrm>
            <a:off x="1322364" y="1999957"/>
            <a:ext cx="9523827"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srgbClr val="40619D"/>
                </a:solidFill>
                <a:latin typeface="Courier New" panose="02070309020205020404" pitchFamily="49" charset="0"/>
                <a:cs typeface="Courier New" panose="02070309020205020404" pitchFamily="49" charset="0"/>
              </a:rPr>
              <a:t>while &lt;condition&gt;:</a:t>
            </a:r>
          </a:p>
          <a:p>
            <a:r>
              <a:rPr lang="en-US" sz="2400" b="1" cap="none" dirty="0">
                <a:solidFill>
                  <a:srgbClr val="40619D"/>
                </a:solidFill>
                <a:latin typeface="Courier New" panose="02070309020205020404" pitchFamily="49" charset="0"/>
                <a:cs typeface="Courier New" panose="02070309020205020404" pitchFamily="49" charset="0"/>
              </a:rPr>
              <a:t>	</a:t>
            </a:r>
            <a:r>
              <a:rPr lang="en-US" sz="2400" b="1" cap="none" dirty="0" smtClean="0">
                <a:solidFill>
                  <a:srgbClr val="40619D"/>
                </a:solidFill>
                <a:latin typeface="Courier New" panose="02070309020205020404" pitchFamily="49" charset="0"/>
                <a:cs typeface="Courier New" panose="02070309020205020404" pitchFamily="49" charset="0"/>
              </a:rPr>
              <a:t>&lt;statement_1&gt;</a:t>
            </a:r>
          </a:p>
          <a:p>
            <a:r>
              <a:rPr lang="en-US" sz="2400" b="1" cap="none" dirty="0">
                <a:solidFill>
                  <a:srgbClr val="40619D"/>
                </a:solidFill>
                <a:latin typeface="Courier New" panose="02070309020205020404" pitchFamily="49" charset="0"/>
                <a:cs typeface="Courier New" panose="02070309020205020404" pitchFamily="49" charset="0"/>
              </a:rPr>
              <a:t>	</a:t>
            </a:r>
            <a:r>
              <a:rPr lang="en-US" sz="2400" b="1" cap="none" dirty="0" smtClean="0">
                <a:solidFill>
                  <a:srgbClr val="40619D"/>
                </a:solidFill>
                <a:latin typeface="Courier New" panose="02070309020205020404" pitchFamily="49" charset="0"/>
                <a:cs typeface="Courier New" panose="02070309020205020404" pitchFamily="49" charset="0"/>
              </a:rPr>
              <a:t>&lt;statement_2&gt;</a:t>
            </a:r>
            <a:endParaRPr lang="en-US" sz="2400" b="1" cap="none" dirty="0">
              <a:solidFill>
                <a:srgbClr val="40619D"/>
              </a:solidFill>
              <a:latin typeface="Courier New" panose="02070309020205020404" pitchFamily="49" charset="0"/>
              <a:cs typeface="Courier New" panose="02070309020205020404" pitchFamily="49" charset="0"/>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Python has two types of loops: WHILE and FOR</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smtClean="0">
                <a:solidFill>
                  <a:prstClr val="black"/>
                </a:solidFill>
                <a:cs typeface="Courier New" panose="02070309020205020404" pitchFamily="49" charset="0"/>
              </a:rPr>
              <a:t>while</a:t>
            </a:r>
            <a:r>
              <a:rPr lang="en-US" sz="2400" cap="none" dirty="0" smtClean="0">
                <a:solidFill>
                  <a:prstClr val="black"/>
                </a:solidFill>
                <a:cs typeface="Courier New" panose="02070309020205020404" pitchFamily="49" charset="0"/>
              </a:rPr>
              <a:t> loop has the following syntax:</a:t>
            </a:r>
            <a:endParaRPr lang="en-US" sz="2400" cap="none" dirty="0">
              <a:solidFill>
                <a:prstClr val="black"/>
              </a:solidFill>
              <a:cs typeface="Courier New" panose="02070309020205020404" pitchFamily="49" charset="0"/>
            </a:endParaRPr>
          </a:p>
        </p:txBody>
      </p:sp>
      <p:sp>
        <p:nvSpPr>
          <p:cNvPr id="7" name="Title 1"/>
          <p:cNvSpPr txBox="1">
            <a:spLocks/>
          </p:cNvSpPr>
          <p:nvPr/>
        </p:nvSpPr>
        <p:spPr>
          <a:xfrm>
            <a:off x="548639" y="3180458"/>
            <a:ext cx="10649243" cy="191790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while loop checks the condition. If the condition is true, the statements are executed. After executing, the condition is rechecked. If it is true, it is executed again. This continues until the condition becomes false at which point the loop ends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An example is given below</a:t>
            </a: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1322364" y="5098358"/>
            <a:ext cx="2574388" cy="15474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rgbClr val="40619D"/>
                </a:solidFill>
                <a:latin typeface="Courier New" panose="02070309020205020404" pitchFamily="49" charset="0"/>
                <a:cs typeface="Courier New" panose="02070309020205020404" pitchFamily="49" charset="0"/>
              </a:rPr>
              <a:t>a = 0</a:t>
            </a:r>
          </a:p>
          <a:p>
            <a:r>
              <a:rPr lang="en-US" sz="2400" cap="none" dirty="0" smtClean="0">
                <a:solidFill>
                  <a:srgbClr val="40619D"/>
                </a:solidFill>
                <a:latin typeface="Courier New" panose="02070309020205020404" pitchFamily="49" charset="0"/>
                <a:cs typeface="Courier New" panose="02070309020205020404" pitchFamily="49" charset="0"/>
              </a:rPr>
              <a:t>while a &lt; 5:</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print(a)</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a = a + 1</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0" name="Title 1"/>
          <p:cNvSpPr txBox="1">
            <a:spLocks/>
          </p:cNvSpPr>
          <p:nvPr/>
        </p:nvSpPr>
        <p:spPr>
          <a:xfrm>
            <a:off x="7610622" y="5056154"/>
            <a:ext cx="576775" cy="1654134"/>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cap="none" dirty="0" smtClean="0">
                <a:solidFill>
                  <a:srgbClr val="40619D"/>
                </a:solidFill>
                <a:latin typeface="Courier New" panose="02070309020205020404" pitchFamily="49" charset="0"/>
                <a:cs typeface="Courier New" panose="02070309020205020404" pitchFamily="49" charset="0"/>
              </a:rPr>
              <a:t>0</a:t>
            </a:r>
          </a:p>
          <a:p>
            <a:pPr algn="ctr"/>
            <a:r>
              <a:rPr lang="en-US" sz="2000" b="1" cap="none" dirty="0" smtClean="0">
                <a:solidFill>
                  <a:srgbClr val="40619D"/>
                </a:solidFill>
                <a:latin typeface="Courier New" panose="02070309020205020404" pitchFamily="49" charset="0"/>
                <a:cs typeface="Courier New" panose="02070309020205020404" pitchFamily="49" charset="0"/>
              </a:rPr>
              <a:t>1</a:t>
            </a:r>
          </a:p>
          <a:p>
            <a:pPr algn="ctr"/>
            <a:r>
              <a:rPr lang="en-US" sz="2000" b="1" cap="none" dirty="0" smtClean="0">
                <a:solidFill>
                  <a:srgbClr val="40619D"/>
                </a:solidFill>
                <a:latin typeface="Courier New" panose="02070309020205020404" pitchFamily="49" charset="0"/>
                <a:cs typeface="Courier New" panose="02070309020205020404" pitchFamily="49" charset="0"/>
              </a:rPr>
              <a:t>2</a:t>
            </a:r>
          </a:p>
          <a:p>
            <a:pPr algn="ctr"/>
            <a:r>
              <a:rPr lang="en-US" sz="2000" b="1" cap="none" dirty="0" smtClean="0">
                <a:solidFill>
                  <a:srgbClr val="40619D"/>
                </a:solidFill>
                <a:latin typeface="Courier New" panose="02070309020205020404" pitchFamily="49" charset="0"/>
                <a:cs typeface="Courier New" panose="02070309020205020404" pitchFamily="49" charset="0"/>
              </a:rPr>
              <a:t>3</a:t>
            </a:r>
          </a:p>
          <a:p>
            <a:pPr algn="ctr"/>
            <a:r>
              <a:rPr lang="en-US" sz="2000" b="1" cap="none" dirty="0">
                <a:solidFill>
                  <a:srgbClr val="40619D"/>
                </a:solidFill>
                <a:latin typeface="Courier New" panose="02070309020205020404" pitchFamily="49" charset="0"/>
                <a:cs typeface="Courier New" panose="02070309020205020404" pitchFamily="49" charset="0"/>
              </a:rPr>
              <a:t>4</a:t>
            </a:r>
          </a:p>
        </p:txBody>
      </p:sp>
      <p:sp>
        <p:nvSpPr>
          <p:cNvPr id="11" name="Title 1"/>
          <p:cNvSpPr txBox="1">
            <a:spLocks/>
          </p:cNvSpPr>
          <p:nvPr/>
        </p:nvSpPr>
        <p:spPr>
          <a:xfrm>
            <a:off x="6450035" y="5053803"/>
            <a:ext cx="1448974"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30066525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Loops</a:t>
            </a:r>
            <a:endParaRPr lang="en-US" sz="4400" cap="none" dirty="0">
              <a:solidFill>
                <a:srgbClr val="4D1434"/>
              </a:solidFill>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smtClean="0">
                <a:solidFill>
                  <a:prstClr val="black"/>
                </a:solidFill>
                <a:cs typeface="Courier New" panose="02070309020205020404" pitchFamily="49" charset="0"/>
              </a:rPr>
              <a:t>break </a:t>
            </a:r>
            <a:r>
              <a:rPr lang="en-US" sz="2400" cap="none" dirty="0" smtClean="0">
                <a:solidFill>
                  <a:prstClr val="black"/>
                </a:solidFill>
                <a:cs typeface="Courier New" panose="02070309020205020404" pitchFamily="49" charset="0"/>
              </a:rPr>
              <a:t>keyword terminates the loop in which it is placed:</a:t>
            </a: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1322364" y="1716259"/>
            <a:ext cx="3165230" cy="49295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a = 0</a:t>
            </a:r>
          </a:p>
          <a:p>
            <a:r>
              <a:rPr lang="en-US" sz="2400" cap="none" dirty="0">
                <a:solidFill>
                  <a:srgbClr val="40619D"/>
                </a:solidFill>
                <a:latin typeface="Courier New" panose="02070309020205020404" pitchFamily="49" charset="0"/>
                <a:cs typeface="Courier New" panose="02070309020205020404" pitchFamily="49" charset="0"/>
              </a:rPr>
              <a:t>b = 3</a:t>
            </a:r>
          </a:p>
          <a:p>
            <a:r>
              <a:rPr lang="en-US" sz="2400" cap="none" dirty="0">
                <a:solidFill>
                  <a:srgbClr val="40619D"/>
                </a:solidFill>
                <a:latin typeface="Courier New" panose="02070309020205020404" pitchFamily="49" charset="0"/>
                <a:cs typeface="Courier New" panose="02070309020205020404" pitchFamily="49" charset="0"/>
              </a:rPr>
              <a:t>while a &lt; 5:</a:t>
            </a:r>
          </a:p>
          <a:p>
            <a:r>
              <a:rPr lang="en-US" sz="2400" cap="none" dirty="0">
                <a:solidFill>
                  <a:srgbClr val="40619D"/>
                </a:solidFill>
                <a:latin typeface="Courier New" panose="02070309020205020404" pitchFamily="49" charset="0"/>
                <a:cs typeface="Courier New" panose="02070309020205020404" pitchFamily="49" charset="0"/>
              </a:rPr>
              <a:t>    print(a)</a:t>
            </a:r>
          </a:p>
          <a:p>
            <a:r>
              <a:rPr lang="en-US" sz="2400" cap="none" dirty="0">
                <a:solidFill>
                  <a:srgbClr val="40619D"/>
                </a:solidFill>
                <a:latin typeface="Courier New" panose="02070309020205020404" pitchFamily="49" charset="0"/>
                <a:cs typeface="Courier New" panose="02070309020205020404" pitchFamily="49" charset="0"/>
              </a:rPr>
              <a:t>    a = a + 1</a:t>
            </a:r>
          </a:p>
          <a:p>
            <a:r>
              <a:rPr lang="en-US" sz="2400" cap="none" dirty="0">
                <a:solidFill>
                  <a:srgbClr val="40619D"/>
                </a:solidFill>
                <a:latin typeface="Courier New" panose="02070309020205020404" pitchFamily="49" charset="0"/>
                <a:cs typeface="Courier New" panose="02070309020205020404" pitchFamily="49" charset="0"/>
              </a:rPr>
              <a:t>    if a == b:</a:t>
            </a:r>
          </a:p>
          <a:p>
            <a:r>
              <a:rPr lang="en-US" sz="2400" cap="none" dirty="0">
                <a:solidFill>
                  <a:srgbClr val="40619D"/>
                </a:solidFill>
                <a:latin typeface="Courier New" panose="02070309020205020404" pitchFamily="49" charset="0"/>
                <a:cs typeface="Courier New" panose="02070309020205020404" pitchFamily="49" charset="0"/>
              </a:rPr>
              <a:t>        break</a:t>
            </a:r>
          </a:p>
        </p:txBody>
      </p:sp>
      <p:sp>
        <p:nvSpPr>
          <p:cNvPr id="10" name="Title 1"/>
          <p:cNvSpPr txBox="1">
            <a:spLocks/>
          </p:cNvSpPr>
          <p:nvPr/>
        </p:nvSpPr>
        <p:spPr>
          <a:xfrm>
            <a:off x="7610622" y="2397362"/>
            <a:ext cx="576775" cy="1049224"/>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cap="none" dirty="0" smtClean="0">
                <a:solidFill>
                  <a:srgbClr val="40619D"/>
                </a:solidFill>
                <a:latin typeface="Courier New" panose="02070309020205020404" pitchFamily="49" charset="0"/>
                <a:cs typeface="Courier New" panose="02070309020205020404" pitchFamily="49" charset="0"/>
              </a:rPr>
              <a:t>0</a:t>
            </a:r>
          </a:p>
          <a:p>
            <a:pPr algn="ctr"/>
            <a:r>
              <a:rPr lang="en-US" sz="2000" b="1" cap="none" dirty="0" smtClean="0">
                <a:solidFill>
                  <a:srgbClr val="40619D"/>
                </a:solidFill>
                <a:latin typeface="Courier New" panose="02070309020205020404" pitchFamily="49" charset="0"/>
                <a:cs typeface="Courier New" panose="02070309020205020404" pitchFamily="49" charset="0"/>
              </a:rPr>
              <a:t>1</a:t>
            </a:r>
          </a:p>
          <a:p>
            <a:pPr algn="ctr"/>
            <a:r>
              <a:rPr lang="en-US" sz="2000" b="1" cap="none" dirty="0" smtClean="0">
                <a:solidFill>
                  <a:srgbClr val="40619D"/>
                </a:solidFill>
                <a:latin typeface="Courier New" panose="02070309020205020404" pitchFamily="49" charset="0"/>
                <a:cs typeface="Courier New" panose="02070309020205020404" pitchFamily="49" charset="0"/>
              </a:rPr>
              <a:t>2</a:t>
            </a:r>
          </a:p>
        </p:txBody>
      </p:sp>
      <p:sp>
        <p:nvSpPr>
          <p:cNvPr id="11" name="Title 1"/>
          <p:cNvSpPr txBox="1">
            <a:spLocks/>
          </p:cNvSpPr>
          <p:nvPr/>
        </p:nvSpPr>
        <p:spPr>
          <a:xfrm>
            <a:off x="7174522" y="1942198"/>
            <a:ext cx="1448974" cy="4847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3864728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Lab Marking</a:t>
            </a:r>
            <a:endParaRPr lang="en-US" sz="4400" cap="none" dirty="0">
              <a:solidFill>
                <a:srgbClr val="4D1434"/>
              </a:solidFill>
            </a:endParaRPr>
          </a:p>
        </p:txBody>
      </p:sp>
      <p:pic>
        <p:nvPicPr>
          <p:cNvPr id="3" name="Picture 2"/>
          <p:cNvPicPr>
            <a:picLocks noChangeAspect="1"/>
          </p:cNvPicPr>
          <p:nvPr/>
        </p:nvPicPr>
        <p:blipFill>
          <a:blip r:embed="rId2"/>
          <a:stretch>
            <a:fillRect/>
          </a:stretch>
        </p:blipFill>
        <p:spPr>
          <a:xfrm>
            <a:off x="548640" y="1404257"/>
            <a:ext cx="11049810" cy="5062116"/>
          </a:xfrm>
          <a:prstGeom prst="rect">
            <a:avLst/>
          </a:prstGeom>
        </p:spPr>
      </p:pic>
    </p:spTree>
    <p:extLst>
      <p:ext uri="{BB962C8B-B14F-4D97-AF65-F5344CB8AC3E}">
        <p14:creationId xmlns:p14="http://schemas.microsoft.com/office/powerpoint/2010/main" val="30090407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Loops</a:t>
            </a:r>
            <a:endParaRPr lang="en-US" sz="4400" cap="none" dirty="0">
              <a:solidFill>
                <a:srgbClr val="4D1434"/>
              </a:solidFill>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smtClean="0">
                <a:solidFill>
                  <a:prstClr val="black"/>
                </a:solidFill>
                <a:cs typeface="Courier New" panose="02070309020205020404" pitchFamily="49" charset="0"/>
              </a:rPr>
              <a:t>continue </a:t>
            </a:r>
            <a:r>
              <a:rPr lang="en-US" sz="2400" cap="none" dirty="0" smtClean="0">
                <a:solidFill>
                  <a:prstClr val="black"/>
                </a:solidFill>
                <a:cs typeface="Courier New" panose="02070309020205020404" pitchFamily="49" charset="0"/>
              </a:rPr>
              <a:t>keyword skips the current iteration of the loop:</a:t>
            </a:r>
            <a:endParaRPr lang="en-US" sz="2400" cap="none" dirty="0">
              <a:solidFill>
                <a:prstClr val="black"/>
              </a:solidFill>
              <a:cs typeface="Courier New" panose="02070309020205020404" pitchFamily="49" charset="0"/>
            </a:endParaRPr>
          </a:p>
        </p:txBody>
      </p:sp>
      <p:sp>
        <p:nvSpPr>
          <p:cNvPr id="8" name="Title 1"/>
          <p:cNvSpPr txBox="1">
            <a:spLocks/>
          </p:cNvSpPr>
          <p:nvPr/>
        </p:nvSpPr>
        <p:spPr>
          <a:xfrm>
            <a:off x="1322364" y="1716259"/>
            <a:ext cx="3165230" cy="492954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a = 0</a:t>
            </a:r>
          </a:p>
          <a:p>
            <a:r>
              <a:rPr lang="en-US" sz="2400" cap="none" dirty="0">
                <a:solidFill>
                  <a:srgbClr val="40619D"/>
                </a:solidFill>
                <a:latin typeface="Courier New" panose="02070309020205020404" pitchFamily="49" charset="0"/>
                <a:cs typeface="Courier New" panose="02070309020205020404" pitchFamily="49" charset="0"/>
              </a:rPr>
              <a:t>b = 3</a:t>
            </a:r>
          </a:p>
          <a:p>
            <a:r>
              <a:rPr lang="en-US" sz="2400" cap="none" dirty="0">
                <a:solidFill>
                  <a:srgbClr val="40619D"/>
                </a:solidFill>
                <a:latin typeface="Courier New" panose="02070309020205020404" pitchFamily="49" charset="0"/>
                <a:cs typeface="Courier New" panose="02070309020205020404" pitchFamily="49" charset="0"/>
              </a:rPr>
              <a:t>while a &lt; 5:</a:t>
            </a:r>
          </a:p>
          <a:p>
            <a:r>
              <a:rPr lang="en-US" sz="2400" cap="none" dirty="0">
                <a:solidFill>
                  <a:srgbClr val="40619D"/>
                </a:solidFill>
                <a:latin typeface="Courier New" panose="02070309020205020404" pitchFamily="49" charset="0"/>
                <a:cs typeface="Courier New" panose="02070309020205020404" pitchFamily="49" charset="0"/>
              </a:rPr>
              <a:t>    a = a + 1</a:t>
            </a:r>
          </a:p>
          <a:p>
            <a:r>
              <a:rPr lang="en-US" sz="2400" cap="none" dirty="0">
                <a:solidFill>
                  <a:srgbClr val="40619D"/>
                </a:solidFill>
                <a:latin typeface="Courier New" panose="02070309020205020404" pitchFamily="49" charset="0"/>
                <a:cs typeface="Courier New" panose="02070309020205020404" pitchFamily="49" charset="0"/>
              </a:rPr>
              <a:t>    if a == b:</a:t>
            </a:r>
          </a:p>
          <a:p>
            <a:r>
              <a:rPr lang="en-US" sz="2400" cap="none" dirty="0">
                <a:solidFill>
                  <a:srgbClr val="40619D"/>
                </a:solidFill>
                <a:latin typeface="Courier New" panose="02070309020205020404" pitchFamily="49" charset="0"/>
                <a:cs typeface="Courier New" panose="02070309020205020404" pitchFamily="49" charset="0"/>
              </a:rPr>
              <a:t>        continue</a:t>
            </a:r>
          </a:p>
          <a:p>
            <a:r>
              <a:rPr lang="en-US" sz="2400" cap="none" dirty="0">
                <a:solidFill>
                  <a:srgbClr val="40619D"/>
                </a:solidFill>
                <a:latin typeface="Courier New" panose="02070309020205020404" pitchFamily="49" charset="0"/>
                <a:cs typeface="Courier New" panose="02070309020205020404" pitchFamily="49" charset="0"/>
              </a:rPr>
              <a:t>    print(a)</a:t>
            </a:r>
          </a:p>
          <a:p>
            <a:r>
              <a:rPr lang="en-US" sz="2400" cap="none" dirty="0">
                <a:solidFill>
                  <a:srgbClr val="40619D"/>
                </a:solidFill>
                <a:latin typeface="Courier New" panose="02070309020205020404" pitchFamily="49" charset="0"/>
                <a:cs typeface="Courier New" panose="02070309020205020404" pitchFamily="49" charset="0"/>
              </a:rPr>
              <a:t> </a:t>
            </a:r>
          </a:p>
        </p:txBody>
      </p:sp>
      <p:sp>
        <p:nvSpPr>
          <p:cNvPr id="10" name="Title 1"/>
          <p:cNvSpPr txBox="1">
            <a:spLocks/>
          </p:cNvSpPr>
          <p:nvPr/>
        </p:nvSpPr>
        <p:spPr>
          <a:xfrm>
            <a:off x="7610622" y="2397362"/>
            <a:ext cx="576775" cy="1344644"/>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cap="none" dirty="0" smtClean="0">
                <a:solidFill>
                  <a:srgbClr val="40619D"/>
                </a:solidFill>
                <a:latin typeface="Courier New" panose="02070309020205020404" pitchFamily="49" charset="0"/>
                <a:cs typeface="Courier New" panose="02070309020205020404" pitchFamily="49" charset="0"/>
              </a:rPr>
              <a:t>1</a:t>
            </a:r>
          </a:p>
          <a:p>
            <a:pPr algn="ctr"/>
            <a:r>
              <a:rPr lang="en-US" sz="2000" b="1" cap="none" dirty="0" smtClean="0">
                <a:solidFill>
                  <a:srgbClr val="40619D"/>
                </a:solidFill>
                <a:latin typeface="Courier New" panose="02070309020205020404" pitchFamily="49" charset="0"/>
                <a:cs typeface="Courier New" panose="02070309020205020404" pitchFamily="49" charset="0"/>
              </a:rPr>
              <a:t>2</a:t>
            </a:r>
          </a:p>
          <a:p>
            <a:pPr algn="ctr"/>
            <a:r>
              <a:rPr lang="en-US" sz="2000" b="1" cap="none" dirty="0" smtClean="0">
                <a:solidFill>
                  <a:srgbClr val="40619D"/>
                </a:solidFill>
                <a:latin typeface="Courier New" panose="02070309020205020404" pitchFamily="49" charset="0"/>
                <a:cs typeface="Courier New" panose="02070309020205020404" pitchFamily="49" charset="0"/>
              </a:rPr>
              <a:t>4</a:t>
            </a:r>
          </a:p>
          <a:p>
            <a:pPr algn="ctr"/>
            <a:r>
              <a:rPr lang="en-US" sz="2000" b="1" cap="none" dirty="0">
                <a:solidFill>
                  <a:srgbClr val="40619D"/>
                </a:solidFill>
                <a:latin typeface="Courier New" panose="02070309020205020404" pitchFamily="49" charset="0"/>
                <a:cs typeface="Courier New" panose="02070309020205020404" pitchFamily="49" charset="0"/>
              </a:rPr>
              <a:t>5</a:t>
            </a:r>
            <a:endParaRPr lang="en-US" sz="2000" b="1" cap="none" dirty="0" smtClean="0">
              <a:solidFill>
                <a:srgbClr val="40619D"/>
              </a:solidFill>
              <a:latin typeface="Courier New" panose="02070309020205020404" pitchFamily="49" charset="0"/>
              <a:cs typeface="Courier New" panose="02070309020205020404" pitchFamily="49" charset="0"/>
            </a:endParaRPr>
          </a:p>
        </p:txBody>
      </p:sp>
      <p:sp>
        <p:nvSpPr>
          <p:cNvPr id="11" name="Title 1"/>
          <p:cNvSpPr txBox="1">
            <a:spLocks/>
          </p:cNvSpPr>
          <p:nvPr/>
        </p:nvSpPr>
        <p:spPr>
          <a:xfrm>
            <a:off x="7174522" y="1942198"/>
            <a:ext cx="1448974" cy="4847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38963023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Loops</a:t>
            </a:r>
            <a:endParaRPr lang="en-US" sz="4400" cap="none" dirty="0">
              <a:solidFill>
                <a:srgbClr val="4D1434"/>
              </a:solidFill>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smtClean="0">
                <a:solidFill>
                  <a:prstClr val="black"/>
                </a:solidFill>
                <a:cs typeface="Courier New" panose="02070309020205020404" pitchFamily="49" charset="0"/>
              </a:rPr>
              <a:t>for </a:t>
            </a:r>
            <a:r>
              <a:rPr lang="en-US" sz="2400" cap="none" dirty="0" smtClean="0">
                <a:solidFill>
                  <a:prstClr val="black"/>
                </a:solidFill>
                <a:cs typeface="Courier New" panose="02070309020205020404" pitchFamily="49" charset="0"/>
              </a:rPr>
              <a:t>loop goes through a sequence of items (</a:t>
            </a:r>
            <a:r>
              <a:rPr lang="en-US" sz="2400" cap="none" dirty="0" err="1" smtClean="0">
                <a:solidFill>
                  <a:prstClr val="black"/>
                </a:solidFill>
                <a:cs typeface="Courier New" panose="02070309020205020404" pitchFamily="49" charset="0"/>
              </a:rPr>
              <a:t>iterable</a:t>
            </a:r>
            <a:r>
              <a:rPr lang="en-US" sz="2400" cap="none" dirty="0" smtClean="0">
                <a:solidFill>
                  <a:prstClr val="black"/>
                </a:solidFill>
                <a:cs typeface="Courier New" panose="02070309020205020404" pitchFamily="49" charset="0"/>
              </a:rPr>
              <a:t> object)</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We use the range() to create a sequence of numbers</a:t>
            </a:r>
          </a:p>
          <a:p>
            <a:pPr marL="342900" indent="-342900">
              <a:buFont typeface="Arial" panose="020B0604020202020204" pitchFamily="34" charset="0"/>
              <a:buChar char="•"/>
            </a:pPr>
            <a:endParaRPr lang="en-US" sz="2400" cap="none" dirty="0" smtClean="0">
              <a:solidFill>
                <a:prstClr val="black"/>
              </a:solidFill>
              <a:cs typeface="Courier New" panose="02070309020205020404" pitchFamily="49" charset="0"/>
            </a:endParaRPr>
          </a:p>
        </p:txBody>
      </p:sp>
      <p:sp>
        <p:nvSpPr>
          <p:cNvPr id="8" name="Title 1"/>
          <p:cNvSpPr txBox="1">
            <a:spLocks/>
          </p:cNvSpPr>
          <p:nvPr/>
        </p:nvSpPr>
        <p:spPr>
          <a:xfrm>
            <a:off x="1322363" y="2082008"/>
            <a:ext cx="4403187" cy="91439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for </a:t>
            </a:r>
            <a:r>
              <a:rPr lang="en-US" sz="2400" cap="none" dirty="0" err="1">
                <a:solidFill>
                  <a:srgbClr val="40619D"/>
                </a:solidFill>
                <a:latin typeface="Courier New" panose="02070309020205020404" pitchFamily="49" charset="0"/>
                <a:cs typeface="Courier New" panose="02070309020205020404" pitchFamily="49" charset="0"/>
              </a:rPr>
              <a:t>i</a:t>
            </a:r>
            <a:r>
              <a:rPr lang="en-US" sz="2400" cap="none" dirty="0">
                <a:solidFill>
                  <a:srgbClr val="40619D"/>
                </a:solidFill>
                <a:latin typeface="Courier New" panose="02070309020205020404" pitchFamily="49" charset="0"/>
                <a:cs typeface="Courier New" panose="02070309020205020404" pitchFamily="49" charset="0"/>
              </a:rPr>
              <a:t> in </a:t>
            </a:r>
            <a:r>
              <a:rPr lang="en-US" sz="2400" cap="none" dirty="0" smtClean="0">
                <a:solidFill>
                  <a:srgbClr val="40619D"/>
                </a:solidFill>
                <a:latin typeface="Courier New" panose="02070309020205020404" pitchFamily="49" charset="0"/>
                <a:cs typeface="Courier New" panose="02070309020205020404" pitchFamily="49" charset="0"/>
              </a:rPr>
              <a:t>range(0,5):</a:t>
            </a:r>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    print(</a:t>
            </a:r>
            <a:r>
              <a:rPr lang="en-US" sz="2400" cap="none" dirty="0" err="1">
                <a:solidFill>
                  <a:srgbClr val="40619D"/>
                </a:solidFill>
                <a:latin typeface="Courier New" panose="02070309020205020404" pitchFamily="49" charset="0"/>
                <a:cs typeface="Courier New" panose="02070309020205020404" pitchFamily="49" charset="0"/>
              </a:rPr>
              <a:t>i</a:t>
            </a:r>
            <a:r>
              <a:rPr lang="en-US" sz="2400" cap="none" dirty="0">
                <a:solidFill>
                  <a:srgbClr val="40619D"/>
                </a:solidFill>
                <a:latin typeface="Courier New" panose="02070309020205020404" pitchFamily="49" charset="0"/>
                <a:cs typeface="Courier New" panose="02070309020205020404" pitchFamily="49" charset="0"/>
              </a:rPr>
              <a:t>)</a:t>
            </a:r>
          </a:p>
          <a:p>
            <a:r>
              <a:rPr lang="en-US" sz="2400" cap="none" dirty="0" smtClean="0">
                <a:solidFill>
                  <a:srgbClr val="40619D"/>
                </a:solidFill>
                <a:latin typeface="Courier New" panose="02070309020205020404" pitchFamily="49" charset="0"/>
                <a:cs typeface="Courier New" panose="02070309020205020404" pitchFamily="49" charset="0"/>
              </a:rPr>
              <a:t> </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0" name="Title 1"/>
          <p:cNvSpPr txBox="1">
            <a:spLocks/>
          </p:cNvSpPr>
          <p:nvPr/>
        </p:nvSpPr>
        <p:spPr>
          <a:xfrm>
            <a:off x="7610622" y="2566159"/>
            <a:ext cx="576775" cy="1611930"/>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cap="none" dirty="0" smtClean="0">
                <a:solidFill>
                  <a:srgbClr val="40619D"/>
                </a:solidFill>
                <a:latin typeface="Courier New" panose="02070309020205020404" pitchFamily="49" charset="0"/>
                <a:cs typeface="Courier New" panose="02070309020205020404" pitchFamily="49" charset="0"/>
              </a:rPr>
              <a:t>0</a:t>
            </a:r>
          </a:p>
          <a:p>
            <a:pPr algn="ctr"/>
            <a:r>
              <a:rPr lang="en-US" sz="2000" b="1" cap="none" dirty="0" smtClean="0">
                <a:solidFill>
                  <a:srgbClr val="40619D"/>
                </a:solidFill>
                <a:latin typeface="Courier New" panose="02070309020205020404" pitchFamily="49" charset="0"/>
                <a:cs typeface="Courier New" panose="02070309020205020404" pitchFamily="49" charset="0"/>
              </a:rPr>
              <a:t>1</a:t>
            </a:r>
          </a:p>
          <a:p>
            <a:pPr algn="ctr"/>
            <a:r>
              <a:rPr lang="en-US" sz="2000" b="1" cap="none" dirty="0" smtClean="0">
                <a:solidFill>
                  <a:srgbClr val="40619D"/>
                </a:solidFill>
                <a:latin typeface="Courier New" panose="02070309020205020404" pitchFamily="49" charset="0"/>
                <a:cs typeface="Courier New" panose="02070309020205020404" pitchFamily="49" charset="0"/>
              </a:rPr>
              <a:t>2</a:t>
            </a:r>
          </a:p>
          <a:p>
            <a:pPr algn="ctr"/>
            <a:r>
              <a:rPr lang="en-US" sz="2000" b="1" cap="none" dirty="0" smtClean="0">
                <a:solidFill>
                  <a:srgbClr val="40619D"/>
                </a:solidFill>
                <a:latin typeface="Courier New" panose="02070309020205020404" pitchFamily="49" charset="0"/>
                <a:cs typeface="Courier New" panose="02070309020205020404" pitchFamily="49" charset="0"/>
              </a:rPr>
              <a:t>3</a:t>
            </a:r>
          </a:p>
          <a:p>
            <a:pPr algn="ctr"/>
            <a:r>
              <a:rPr lang="en-US" sz="2000" b="1" cap="none" dirty="0">
                <a:solidFill>
                  <a:srgbClr val="40619D"/>
                </a:solidFill>
                <a:latin typeface="Courier New" panose="02070309020205020404" pitchFamily="49" charset="0"/>
                <a:cs typeface="Courier New" panose="02070309020205020404" pitchFamily="49" charset="0"/>
              </a:rPr>
              <a:t>4</a:t>
            </a:r>
            <a:endParaRPr lang="en-US" sz="2000" b="1" cap="none" dirty="0" smtClean="0">
              <a:solidFill>
                <a:srgbClr val="40619D"/>
              </a:solidFill>
              <a:latin typeface="Courier New" panose="02070309020205020404" pitchFamily="49" charset="0"/>
              <a:cs typeface="Courier New" panose="02070309020205020404" pitchFamily="49" charset="0"/>
            </a:endParaRPr>
          </a:p>
        </p:txBody>
      </p:sp>
      <p:sp>
        <p:nvSpPr>
          <p:cNvPr id="11" name="Title 1"/>
          <p:cNvSpPr txBox="1">
            <a:spLocks/>
          </p:cNvSpPr>
          <p:nvPr/>
        </p:nvSpPr>
        <p:spPr>
          <a:xfrm>
            <a:off x="7174522" y="2110995"/>
            <a:ext cx="1448974" cy="4847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7" name="Title 1"/>
          <p:cNvSpPr txBox="1">
            <a:spLocks/>
          </p:cNvSpPr>
          <p:nvPr/>
        </p:nvSpPr>
        <p:spPr>
          <a:xfrm>
            <a:off x="1322363" y="4377685"/>
            <a:ext cx="5416060" cy="91439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for </a:t>
            </a:r>
            <a:r>
              <a:rPr lang="en-US" sz="2400" cap="none" dirty="0" smtClean="0">
                <a:solidFill>
                  <a:srgbClr val="40619D"/>
                </a:solidFill>
                <a:latin typeface="Courier New" panose="02070309020205020404" pitchFamily="49" charset="0"/>
                <a:cs typeface="Courier New" panose="02070309020205020404" pitchFamily="49" charset="0"/>
              </a:rPr>
              <a:t>items </a:t>
            </a:r>
            <a:r>
              <a:rPr lang="en-US" sz="2400" cap="none" dirty="0">
                <a:solidFill>
                  <a:srgbClr val="40619D"/>
                </a:solidFill>
                <a:latin typeface="Courier New" panose="02070309020205020404" pitchFamily="49" charset="0"/>
                <a:cs typeface="Courier New" panose="02070309020205020404" pitchFamily="49" charset="0"/>
              </a:rPr>
              <a:t>in range(0,10,2):</a:t>
            </a:r>
          </a:p>
          <a:p>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smtClean="0">
                <a:solidFill>
                  <a:srgbClr val="40619D"/>
                </a:solidFill>
                <a:latin typeface="Courier New" panose="02070309020205020404" pitchFamily="49" charset="0"/>
                <a:cs typeface="Courier New" panose="02070309020205020404" pitchFamily="49" charset="0"/>
              </a:rPr>
              <a:t>print(items)</a:t>
            </a:r>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smtClean="0">
                <a:solidFill>
                  <a:srgbClr val="40619D"/>
                </a:solidFill>
                <a:latin typeface="Courier New" panose="02070309020205020404" pitchFamily="49" charset="0"/>
                <a:cs typeface="Courier New" panose="02070309020205020404" pitchFamily="49" charset="0"/>
              </a:rPr>
              <a:t> </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9" name="Title 1"/>
          <p:cNvSpPr txBox="1">
            <a:spLocks/>
          </p:cNvSpPr>
          <p:nvPr/>
        </p:nvSpPr>
        <p:spPr>
          <a:xfrm>
            <a:off x="7610622" y="4861836"/>
            <a:ext cx="576775" cy="1611930"/>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cap="none" dirty="0" smtClean="0">
                <a:solidFill>
                  <a:srgbClr val="40619D"/>
                </a:solidFill>
                <a:latin typeface="Courier New" panose="02070309020205020404" pitchFamily="49" charset="0"/>
                <a:cs typeface="Courier New" panose="02070309020205020404" pitchFamily="49" charset="0"/>
              </a:rPr>
              <a:t>0</a:t>
            </a:r>
          </a:p>
          <a:p>
            <a:pPr algn="ctr"/>
            <a:r>
              <a:rPr lang="en-US" sz="2000" b="1" cap="none" dirty="0" smtClean="0">
                <a:solidFill>
                  <a:srgbClr val="40619D"/>
                </a:solidFill>
                <a:latin typeface="Courier New" panose="02070309020205020404" pitchFamily="49" charset="0"/>
                <a:cs typeface="Courier New" panose="02070309020205020404" pitchFamily="49" charset="0"/>
              </a:rPr>
              <a:t>2</a:t>
            </a:r>
          </a:p>
          <a:p>
            <a:pPr algn="ctr"/>
            <a:r>
              <a:rPr lang="en-US" sz="2000" b="1" cap="none" dirty="0" smtClean="0">
                <a:solidFill>
                  <a:srgbClr val="40619D"/>
                </a:solidFill>
                <a:latin typeface="Courier New" panose="02070309020205020404" pitchFamily="49" charset="0"/>
                <a:cs typeface="Courier New" panose="02070309020205020404" pitchFamily="49" charset="0"/>
              </a:rPr>
              <a:t>4</a:t>
            </a:r>
          </a:p>
          <a:p>
            <a:pPr algn="ctr"/>
            <a:r>
              <a:rPr lang="en-US" sz="2000" b="1" cap="none" dirty="0" smtClean="0">
                <a:solidFill>
                  <a:srgbClr val="40619D"/>
                </a:solidFill>
                <a:latin typeface="Courier New" panose="02070309020205020404" pitchFamily="49" charset="0"/>
                <a:cs typeface="Courier New" panose="02070309020205020404" pitchFamily="49" charset="0"/>
              </a:rPr>
              <a:t>6</a:t>
            </a:r>
          </a:p>
          <a:p>
            <a:pPr algn="ctr"/>
            <a:r>
              <a:rPr lang="en-US" sz="2000" b="1" cap="none" dirty="0" smtClean="0">
                <a:solidFill>
                  <a:srgbClr val="40619D"/>
                </a:solidFill>
                <a:latin typeface="Courier New" panose="02070309020205020404" pitchFamily="49" charset="0"/>
                <a:cs typeface="Courier New" panose="02070309020205020404" pitchFamily="49" charset="0"/>
              </a:rPr>
              <a:t>8</a:t>
            </a:r>
          </a:p>
        </p:txBody>
      </p:sp>
      <p:sp>
        <p:nvSpPr>
          <p:cNvPr id="12" name="Title 1"/>
          <p:cNvSpPr txBox="1">
            <a:spLocks/>
          </p:cNvSpPr>
          <p:nvPr/>
        </p:nvSpPr>
        <p:spPr>
          <a:xfrm>
            <a:off x="7174522" y="4406672"/>
            <a:ext cx="1448974" cy="4847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1205008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Loops</a:t>
            </a:r>
            <a:endParaRPr lang="en-US" sz="4400" cap="none" dirty="0">
              <a:solidFill>
                <a:srgbClr val="4D1434"/>
              </a:solidFill>
            </a:endParaRP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b="1" cap="none" dirty="0" smtClean="0">
                <a:solidFill>
                  <a:prstClr val="black"/>
                </a:solidFill>
                <a:cs typeface="Courier New" panose="02070309020205020404" pitchFamily="49" charset="0"/>
              </a:rPr>
              <a:t>for </a:t>
            </a:r>
            <a:r>
              <a:rPr lang="en-US" sz="2400" cap="none" dirty="0" smtClean="0">
                <a:solidFill>
                  <a:prstClr val="black"/>
                </a:solidFill>
                <a:cs typeface="Courier New" panose="02070309020205020404" pitchFamily="49" charset="0"/>
              </a:rPr>
              <a:t>loop can also go through a sequence of characters</a:t>
            </a:r>
          </a:p>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The </a:t>
            </a:r>
            <a:r>
              <a:rPr lang="en-US" sz="2400" cap="none" dirty="0" err="1" smtClean="0">
                <a:solidFill>
                  <a:prstClr val="black"/>
                </a:solidFill>
                <a:cs typeface="Courier New" panose="02070309020205020404" pitchFamily="49" charset="0"/>
              </a:rPr>
              <a:t>iterable</a:t>
            </a:r>
            <a:r>
              <a:rPr lang="en-US" sz="2400" cap="none" dirty="0" smtClean="0">
                <a:solidFill>
                  <a:prstClr val="black"/>
                </a:solidFill>
                <a:cs typeface="Courier New" panose="02070309020205020404" pitchFamily="49" charset="0"/>
              </a:rPr>
              <a:t> object is a string variable in this case</a:t>
            </a:r>
          </a:p>
          <a:p>
            <a:pPr marL="342900" indent="-342900">
              <a:buFont typeface="Arial" panose="020B0604020202020204" pitchFamily="34" charset="0"/>
              <a:buChar char="•"/>
            </a:pPr>
            <a:endParaRPr lang="en-US" sz="2400" cap="none" dirty="0" smtClean="0">
              <a:solidFill>
                <a:prstClr val="black"/>
              </a:solidFill>
              <a:cs typeface="Courier New" panose="02070309020205020404" pitchFamily="49" charset="0"/>
            </a:endParaRPr>
          </a:p>
        </p:txBody>
      </p:sp>
      <p:sp>
        <p:nvSpPr>
          <p:cNvPr id="8" name="Title 1"/>
          <p:cNvSpPr txBox="1">
            <a:spLocks/>
          </p:cNvSpPr>
          <p:nvPr/>
        </p:nvSpPr>
        <p:spPr>
          <a:xfrm>
            <a:off x="1322363" y="2082008"/>
            <a:ext cx="4403187" cy="91439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a:solidFill>
                  <a:srgbClr val="40619D"/>
                </a:solidFill>
                <a:latin typeface="Courier New" panose="02070309020205020404" pitchFamily="49" charset="0"/>
                <a:cs typeface="Courier New" panose="02070309020205020404" pitchFamily="49" charset="0"/>
              </a:rPr>
              <a:t>for </a:t>
            </a:r>
            <a:r>
              <a:rPr lang="en-US" sz="2400" cap="none" dirty="0" err="1">
                <a:solidFill>
                  <a:srgbClr val="40619D"/>
                </a:solidFill>
                <a:latin typeface="Courier New" panose="02070309020205020404" pitchFamily="49" charset="0"/>
                <a:cs typeface="Courier New" panose="02070309020205020404" pitchFamily="49" charset="0"/>
              </a:rPr>
              <a:t>i</a:t>
            </a:r>
            <a:r>
              <a:rPr lang="en-US" sz="2400" cap="none" dirty="0">
                <a:solidFill>
                  <a:srgbClr val="40619D"/>
                </a:solidFill>
                <a:latin typeface="Courier New" panose="02070309020205020404" pitchFamily="49" charset="0"/>
                <a:cs typeface="Courier New" panose="02070309020205020404" pitchFamily="49" charset="0"/>
              </a:rPr>
              <a:t> in "PYTHON":</a:t>
            </a:r>
          </a:p>
          <a:p>
            <a:r>
              <a:rPr lang="en-US" sz="2400" cap="none" dirty="0">
                <a:solidFill>
                  <a:srgbClr val="40619D"/>
                </a:solidFill>
                <a:latin typeface="Courier New" panose="02070309020205020404" pitchFamily="49" charset="0"/>
                <a:cs typeface="Courier New" panose="02070309020205020404" pitchFamily="49" charset="0"/>
              </a:rPr>
              <a:t>    print(</a:t>
            </a:r>
            <a:r>
              <a:rPr lang="en-US" sz="2400" cap="none" dirty="0" err="1">
                <a:solidFill>
                  <a:srgbClr val="40619D"/>
                </a:solidFill>
                <a:latin typeface="Courier New" panose="02070309020205020404" pitchFamily="49" charset="0"/>
                <a:cs typeface="Courier New" panose="02070309020205020404" pitchFamily="49" charset="0"/>
              </a:rPr>
              <a:t>i</a:t>
            </a:r>
            <a:r>
              <a:rPr lang="en-US" sz="2400" cap="none" dirty="0">
                <a:solidFill>
                  <a:srgbClr val="40619D"/>
                </a:solidFill>
                <a:latin typeface="Courier New" panose="02070309020205020404" pitchFamily="49" charset="0"/>
                <a:cs typeface="Courier New" panose="02070309020205020404" pitchFamily="49" charset="0"/>
              </a:rPr>
              <a:t>)</a:t>
            </a:r>
          </a:p>
          <a:p>
            <a:r>
              <a:rPr lang="en-US" sz="2400" cap="none" dirty="0" smtClean="0">
                <a:solidFill>
                  <a:srgbClr val="40619D"/>
                </a:solidFill>
                <a:latin typeface="Courier New" panose="02070309020205020404" pitchFamily="49" charset="0"/>
                <a:cs typeface="Courier New" panose="02070309020205020404" pitchFamily="49" charset="0"/>
              </a:rPr>
              <a:t> </a:t>
            </a:r>
            <a:endParaRPr lang="en-US" sz="2400" cap="none" dirty="0">
              <a:solidFill>
                <a:srgbClr val="40619D"/>
              </a:solidFill>
              <a:latin typeface="Courier New" panose="02070309020205020404" pitchFamily="49" charset="0"/>
              <a:cs typeface="Courier New" panose="02070309020205020404" pitchFamily="49" charset="0"/>
            </a:endParaRPr>
          </a:p>
        </p:txBody>
      </p:sp>
      <p:sp>
        <p:nvSpPr>
          <p:cNvPr id="10" name="Title 1"/>
          <p:cNvSpPr txBox="1">
            <a:spLocks/>
          </p:cNvSpPr>
          <p:nvPr/>
        </p:nvSpPr>
        <p:spPr>
          <a:xfrm>
            <a:off x="7610622" y="2566158"/>
            <a:ext cx="576775" cy="1893299"/>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000" b="1" cap="none" dirty="0" smtClean="0">
                <a:solidFill>
                  <a:srgbClr val="40619D"/>
                </a:solidFill>
                <a:latin typeface="Courier New" panose="02070309020205020404" pitchFamily="49" charset="0"/>
                <a:cs typeface="Courier New" panose="02070309020205020404" pitchFamily="49" charset="0"/>
              </a:rPr>
              <a:t>P</a:t>
            </a:r>
          </a:p>
          <a:p>
            <a:pPr algn="ctr"/>
            <a:r>
              <a:rPr lang="en-US" sz="2000" b="1" cap="none" dirty="0" smtClean="0">
                <a:solidFill>
                  <a:srgbClr val="40619D"/>
                </a:solidFill>
                <a:latin typeface="Courier New" panose="02070309020205020404" pitchFamily="49" charset="0"/>
                <a:cs typeface="Courier New" panose="02070309020205020404" pitchFamily="49" charset="0"/>
              </a:rPr>
              <a:t>Y</a:t>
            </a:r>
          </a:p>
          <a:p>
            <a:pPr algn="ctr"/>
            <a:r>
              <a:rPr lang="en-US" sz="2000" b="1" cap="none" dirty="0" smtClean="0">
                <a:solidFill>
                  <a:srgbClr val="40619D"/>
                </a:solidFill>
                <a:latin typeface="Courier New" panose="02070309020205020404" pitchFamily="49" charset="0"/>
                <a:cs typeface="Courier New" panose="02070309020205020404" pitchFamily="49" charset="0"/>
              </a:rPr>
              <a:t>T</a:t>
            </a:r>
          </a:p>
          <a:p>
            <a:pPr algn="ctr"/>
            <a:r>
              <a:rPr lang="en-US" sz="2000" b="1" cap="none" dirty="0" smtClean="0">
                <a:solidFill>
                  <a:srgbClr val="40619D"/>
                </a:solidFill>
                <a:latin typeface="Courier New" panose="02070309020205020404" pitchFamily="49" charset="0"/>
                <a:cs typeface="Courier New" panose="02070309020205020404" pitchFamily="49" charset="0"/>
              </a:rPr>
              <a:t>H</a:t>
            </a:r>
          </a:p>
          <a:p>
            <a:pPr algn="ctr"/>
            <a:r>
              <a:rPr lang="en-US" sz="2000" b="1" cap="none" dirty="0" smtClean="0">
                <a:solidFill>
                  <a:srgbClr val="40619D"/>
                </a:solidFill>
                <a:latin typeface="Courier New" panose="02070309020205020404" pitchFamily="49" charset="0"/>
                <a:cs typeface="Courier New" panose="02070309020205020404" pitchFamily="49" charset="0"/>
              </a:rPr>
              <a:t>O</a:t>
            </a:r>
          </a:p>
          <a:p>
            <a:pPr algn="ctr"/>
            <a:r>
              <a:rPr lang="en-US" sz="2000" b="1" cap="none" dirty="0">
                <a:solidFill>
                  <a:srgbClr val="40619D"/>
                </a:solidFill>
                <a:latin typeface="Courier New" panose="02070309020205020404" pitchFamily="49" charset="0"/>
                <a:cs typeface="Courier New" panose="02070309020205020404" pitchFamily="49" charset="0"/>
              </a:rPr>
              <a:t>N</a:t>
            </a:r>
            <a:endParaRPr lang="en-US" sz="2000" b="1" cap="none" dirty="0" smtClean="0">
              <a:solidFill>
                <a:srgbClr val="40619D"/>
              </a:solidFill>
              <a:latin typeface="Courier New" panose="02070309020205020404" pitchFamily="49" charset="0"/>
              <a:cs typeface="Courier New" panose="02070309020205020404" pitchFamily="49" charset="0"/>
            </a:endParaRPr>
          </a:p>
        </p:txBody>
      </p:sp>
      <p:sp>
        <p:nvSpPr>
          <p:cNvPr id="11" name="Title 1"/>
          <p:cNvSpPr txBox="1">
            <a:spLocks/>
          </p:cNvSpPr>
          <p:nvPr/>
        </p:nvSpPr>
        <p:spPr>
          <a:xfrm>
            <a:off x="7174522" y="2110995"/>
            <a:ext cx="1448974" cy="4847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8383130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Functions</a:t>
            </a:r>
            <a:endParaRPr lang="en-US" sz="4400" cap="none" dirty="0">
              <a:solidFill>
                <a:srgbClr val="4D1434"/>
              </a:solidFill>
            </a:endParaRPr>
          </a:p>
        </p:txBody>
      </p:sp>
      <p:sp>
        <p:nvSpPr>
          <p:cNvPr id="9" name="Title 1"/>
          <p:cNvSpPr txBox="1">
            <a:spLocks/>
          </p:cNvSpPr>
          <p:nvPr/>
        </p:nvSpPr>
        <p:spPr>
          <a:xfrm>
            <a:off x="1252024" y="1800669"/>
            <a:ext cx="5781821" cy="29260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err="1">
                <a:solidFill>
                  <a:srgbClr val="40619D"/>
                </a:solidFill>
                <a:latin typeface="Courier New" panose="02070309020205020404" pitchFamily="49" charset="0"/>
                <a:cs typeface="Courier New" panose="02070309020205020404" pitchFamily="49" charset="0"/>
              </a:rPr>
              <a:t>def</a:t>
            </a:r>
            <a:r>
              <a:rPr lang="en-US" sz="2400" cap="none" dirty="0">
                <a:solidFill>
                  <a:srgbClr val="40619D"/>
                </a:solidFill>
                <a:latin typeface="Courier New" panose="02070309020205020404" pitchFamily="49" charset="0"/>
                <a:cs typeface="Courier New" panose="02070309020205020404" pitchFamily="49" charset="0"/>
              </a:rPr>
              <a:t> </a:t>
            </a:r>
            <a:r>
              <a:rPr lang="en-US" sz="2400" cap="none" dirty="0" err="1">
                <a:solidFill>
                  <a:srgbClr val="40619D"/>
                </a:solidFill>
                <a:latin typeface="Courier New" panose="02070309020205020404" pitchFamily="49" charset="0"/>
                <a:cs typeface="Courier New" panose="02070309020205020404" pitchFamily="49" charset="0"/>
              </a:rPr>
              <a:t>my_function</a:t>
            </a:r>
            <a:r>
              <a:rPr lang="en-US" sz="2400" cap="none" dirty="0">
                <a:solidFill>
                  <a:srgbClr val="40619D"/>
                </a:solidFill>
                <a:latin typeface="Courier New" panose="02070309020205020404" pitchFamily="49" charset="0"/>
                <a:cs typeface="Courier New" panose="02070309020205020404" pitchFamily="49" charset="0"/>
              </a:rPr>
              <a:t>(a, b):</a:t>
            </a:r>
          </a:p>
          <a:p>
            <a:r>
              <a:rPr lang="en-US" sz="2400" cap="none" dirty="0">
                <a:solidFill>
                  <a:srgbClr val="40619D"/>
                </a:solidFill>
                <a:latin typeface="Courier New" panose="02070309020205020404" pitchFamily="49" charset="0"/>
                <a:cs typeface="Courier New" panose="02070309020205020404" pitchFamily="49" charset="0"/>
              </a:rPr>
              <a:t>    out = </a:t>
            </a:r>
            <a:r>
              <a:rPr lang="en-US" sz="2400" cap="none" dirty="0" smtClean="0">
                <a:solidFill>
                  <a:srgbClr val="40619D"/>
                </a:solidFill>
                <a:latin typeface="Courier New" panose="02070309020205020404" pitchFamily="49" charset="0"/>
                <a:cs typeface="Courier New" panose="02070309020205020404" pitchFamily="49" charset="0"/>
              </a:rPr>
              <a:t>a + b</a:t>
            </a:r>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    print(a, "+", b, "=", out)</a:t>
            </a:r>
          </a:p>
          <a:p>
            <a:r>
              <a:rPr lang="en-US" sz="2400" cap="none" dirty="0">
                <a:solidFill>
                  <a:srgbClr val="40619D"/>
                </a:solidFill>
                <a:latin typeface="Courier New" panose="02070309020205020404" pitchFamily="49" charset="0"/>
                <a:cs typeface="Courier New" panose="02070309020205020404" pitchFamily="49" charset="0"/>
              </a:rPr>
              <a:t>    return out</a:t>
            </a:r>
          </a:p>
          <a:p>
            <a:endParaRPr lang="en-US" sz="2400" cap="none" dirty="0">
              <a:solidFill>
                <a:srgbClr val="40619D"/>
              </a:solidFill>
              <a:latin typeface="Courier New" panose="02070309020205020404" pitchFamily="49" charset="0"/>
              <a:cs typeface="Courier New" panose="02070309020205020404" pitchFamily="49" charset="0"/>
            </a:endParaRPr>
          </a:p>
          <a:p>
            <a:r>
              <a:rPr lang="en-US" sz="2400" cap="none" dirty="0">
                <a:solidFill>
                  <a:srgbClr val="40619D"/>
                </a:solidFill>
                <a:latin typeface="Courier New" panose="02070309020205020404" pitchFamily="49" charset="0"/>
                <a:cs typeface="Courier New" panose="02070309020205020404" pitchFamily="49" charset="0"/>
              </a:rPr>
              <a:t>value = </a:t>
            </a:r>
            <a:r>
              <a:rPr lang="en-US" sz="2400" cap="none" dirty="0" err="1">
                <a:solidFill>
                  <a:srgbClr val="40619D"/>
                </a:solidFill>
                <a:latin typeface="Courier New" panose="02070309020205020404" pitchFamily="49" charset="0"/>
                <a:cs typeface="Courier New" panose="02070309020205020404" pitchFamily="49" charset="0"/>
              </a:rPr>
              <a:t>my_function</a:t>
            </a:r>
            <a:r>
              <a:rPr lang="en-US" sz="2400" cap="none" dirty="0">
                <a:solidFill>
                  <a:srgbClr val="40619D"/>
                </a:solidFill>
                <a:latin typeface="Courier New" panose="02070309020205020404" pitchFamily="49" charset="0"/>
                <a:cs typeface="Courier New" panose="02070309020205020404" pitchFamily="49" charset="0"/>
              </a:rPr>
              <a:t>(3,4)</a:t>
            </a:r>
          </a:p>
          <a:p>
            <a:r>
              <a:rPr lang="en-US" sz="2400" cap="none" dirty="0">
                <a:solidFill>
                  <a:srgbClr val="40619D"/>
                </a:solidFill>
                <a:latin typeface="Courier New" panose="02070309020205020404" pitchFamily="49" charset="0"/>
                <a:cs typeface="Courier New" panose="02070309020205020404" pitchFamily="49" charset="0"/>
              </a:rPr>
              <a:t>print("value =", value)</a:t>
            </a:r>
          </a:p>
        </p:txBody>
      </p:sp>
      <p:sp>
        <p:nvSpPr>
          <p:cNvPr id="15" name="Title 1"/>
          <p:cNvSpPr txBox="1">
            <a:spLocks/>
          </p:cNvSpPr>
          <p:nvPr/>
        </p:nvSpPr>
        <p:spPr>
          <a:xfrm>
            <a:off x="548640" y="1153551"/>
            <a:ext cx="10649243" cy="81827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Arial" panose="020B0604020202020204" pitchFamily="34" charset="0"/>
              <a:buChar char="•"/>
            </a:pPr>
            <a:r>
              <a:rPr lang="en-US" sz="2400" cap="none" dirty="0" smtClean="0">
                <a:solidFill>
                  <a:prstClr val="black"/>
                </a:solidFill>
                <a:cs typeface="Courier New" panose="02070309020205020404" pitchFamily="49" charset="0"/>
              </a:rPr>
              <a:t>We can define and call functions in python</a:t>
            </a:r>
            <a:endParaRPr lang="en-US" sz="2400" cap="none" dirty="0">
              <a:solidFill>
                <a:prstClr val="black"/>
              </a:solidFill>
              <a:cs typeface="Courier New" panose="02070309020205020404" pitchFamily="49" charset="0"/>
            </a:endParaRPr>
          </a:p>
        </p:txBody>
      </p:sp>
      <p:sp>
        <p:nvSpPr>
          <p:cNvPr id="5" name="Title 1"/>
          <p:cNvSpPr txBox="1">
            <a:spLocks/>
          </p:cNvSpPr>
          <p:nvPr/>
        </p:nvSpPr>
        <p:spPr>
          <a:xfrm>
            <a:off x="1470072" y="5080642"/>
            <a:ext cx="1448974"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cap="none" dirty="0" smtClean="0">
                <a:solidFill>
                  <a:prstClr val="black"/>
                </a:solidFill>
                <a:cs typeface="Courier New" panose="02070309020205020404" pitchFamily="49" charset="0"/>
              </a:rPr>
              <a:t>Output:</a:t>
            </a:r>
            <a:endParaRPr lang="en-US" sz="2000" cap="none" dirty="0">
              <a:solidFill>
                <a:prstClr val="black"/>
              </a:solidFill>
              <a:cs typeface="Courier New" panose="02070309020205020404" pitchFamily="49" charset="0"/>
            </a:endParaRPr>
          </a:p>
        </p:txBody>
      </p:sp>
      <p:sp>
        <p:nvSpPr>
          <p:cNvPr id="6" name="Title 1"/>
          <p:cNvSpPr txBox="1">
            <a:spLocks/>
          </p:cNvSpPr>
          <p:nvPr/>
        </p:nvSpPr>
        <p:spPr>
          <a:xfrm>
            <a:off x="2686923" y="5042537"/>
            <a:ext cx="4234380" cy="879962"/>
          </a:xfrm>
          <a:prstGeom prst="rect">
            <a:avLst/>
          </a:prstGeom>
          <a:ln>
            <a:solidFill>
              <a:schemeClr val="tx2"/>
            </a:solidFill>
          </a:ln>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srgbClr val="40619D"/>
                </a:solidFill>
                <a:latin typeface="Courier New" panose="02070309020205020404" pitchFamily="49" charset="0"/>
                <a:cs typeface="Courier New" panose="02070309020205020404" pitchFamily="49" charset="0"/>
              </a:rPr>
              <a:t> 3 + 4 = 7</a:t>
            </a:r>
          </a:p>
          <a:p>
            <a:r>
              <a:rPr lang="en-US" sz="2400" b="1" cap="none" dirty="0" smtClean="0">
                <a:solidFill>
                  <a:srgbClr val="40619D"/>
                </a:solidFill>
                <a:latin typeface="Courier New" panose="02070309020205020404" pitchFamily="49" charset="0"/>
                <a:cs typeface="Courier New" panose="02070309020205020404" pitchFamily="49" charset="0"/>
              </a:rPr>
              <a:t> value </a:t>
            </a:r>
            <a:r>
              <a:rPr lang="en-US" sz="2400" b="1" cap="none" dirty="0">
                <a:solidFill>
                  <a:srgbClr val="40619D"/>
                </a:solidFill>
                <a:latin typeface="Courier New" panose="02070309020205020404" pitchFamily="49" charset="0"/>
                <a:cs typeface="Courier New" panose="02070309020205020404" pitchFamily="49" charset="0"/>
              </a:rPr>
              <a:t>= 7</a:t>
            </a:r>
          </a:p>
        </p:txBody>
      </p:sp>
      <p:sp>
        <p:nvSpPr>
          <p:cNvPr id="7" name="Title 1"/>
          <p:cNvSpPr txBox="1">
            <a:spLocks/>
          </p:cNvSpPr>
          <p:nvPr/>
        </p:nvSpPr>
        <p:spPr>
          <a:xfrm>
            <a:off x="7737229" y="1800669"/>
            <a:ext cx="4248443"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chemeClr val="accent1">
                    <a:lumMod val="75000"/>
                    <a:lumOff val="25000"/>
                  </a:schemeClr>
                </a:solidFill>
                <a:cs typeface="Courier New" panose="02070309020205020404" pitchFamily="49" charset="0"/>
              </a:rPr>
              <a:t># Function Definition</a:t>
            </a:r>
            <a:endParaRPr lang="en-US" sz="2400" cap="none" dirty="0">
              <a:solidFill>
                <a:schemeClr val="accent1">
                  <a:lumMod val="75000"/>
                  <a:lumOff val="25000"/>
                </a:schemeClr>
              </a:solidFill>
              <a:cs typeface="Courier New" panose="02070309020205020404" pitchFamily="49" charset="0"/>
            </a:endParaRPr>
          </a:p>
        </p:txBody>
      </p:sp>
      <p:sp>
        <p:nvSpPr>
          <p:cNvPr id="8" name="Title 1"/>
          <p:cNvSpPr txBox="1">
            <a:spLocks/>
          </p:cNvSpPr>
          <p:nvPr/>
        </p:nvSpPr>
        <p:spPr>
          <a:xfrm>
            <a:off x="7737228" y="3627125"/>
            <a:ext cx="4248443" cy="464229"/>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schemeClr val="accent1">
                    <a:lumMod val="75000"/>
                    <a:lumOff val="25000"/>
                  </a:schemeClr>
                </a:solidFill>
                <a:cs typeface="Courier New" panose="02070309020205020404" pitchFamily="49" charset="0"/>
              </a:rPr>
              <a:t># Function Call</a:t>
            </a:r>
            <a:endParaRPr lang="en-US" sz="2400" cap="none" dirty="0">
              <a:solidFill>
                <a:schemeClr val="accent1">
                  <a:lumMod val="75000"/>
                  <a:lumOff val="25000"/>
                </a:schemeClr>
              </a:solidFill>
              <a:cs typeface="Courier New" panose="02070309020205020404" pitchFamily="49" charset="0"/>
            </a:endParaRPr>
          </a:p>
        </p:txBody>
      </p:sp>
    </p:spTree>
    <p:extLst>
      <p:ext uri="{BB962C8B-B14F-4D97-AF65-F5344CB8AC3E}">
        <p14:creationId xmlns:p14="http://schemas.microsoft.com/office/powerpoint/2010/main" val="7591582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0" y="-1"/>
            <a:ext cx="12192000" cy="1252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
          </a:p>
        </p:txBody>
      </p:sp>
      <p:sp>
        <p:nvSpPr>
          <p:cNvPr id="2" name="Title 1"/>
          <p:cNvSpPr txBox="1">
            <a:spLocks/>
          </p:cNvSpPr>
          <p:nvPr/>
        </p:nvSpPr>
        <p:spPr>
          <a:xfrm>
            <a:off x="548640" y="267289"/>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chemeClr val="bg1"/>
                </a:solidFill>
              </a:rPr>
              <a:t>Lab Tasks</a:t>
            </a:r>
            <a:endParaRPr lang="en-US" sz="4400" cap="none" dirty="0">
              <a:solidFill>
                <a:schemeClr val="bg1"/>
              </a:solidFill>
            </a:endParaRPr>
          </a:p>
        </p:txBody>
      </p:sp>
      <p:sp>
        <p:nvSpPr>
          <p:cNvPr id="7" name="Content Placeholder 2">
            <a:extLst>
              <a:ext uri="{FF2B5EF4-FFF2-40B4-BE49-F238E27FC236}">
                <a16:creationId xmlns:mc="http://schemas.openxmlformats.org/markup-compatibility/2006" xmlns:a14="http://schemas.microsoft.com/office/drawing/2010/main" xmlns="" xmlns:a16="http://schemas.microsoft.com/office/drawing/2014/main" id="{54745B62-F9F6-45FA-3269-784092BDEEE1}"/>
              </a:ext>
            </a:extLst>
          </p:cNvPr>
          <p:cNvSpPr txBox="1">
            <a:spLocks/>
          </p:cNvSpPr>
          <p:nvPr/>
        </p:nvSpPr>
        <p:spPr>
          <a:xfrm>
            <a:off x="581192" y="1571737"/>
            <a:ext cx="11029615" cy="5286263"/>
          </a:xfrm>
          <a:prstGeom prst="rect">
            <a:avLst/>
          </a:prstGeom>
        </p:spPr>
        <p:txBody>
          <a:bodyPr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800" dirty="0" smtClean="0">
                <a:latin typeface="+mj-lt"/>
              </a:rPr>
              <a:t>Download the manual and slides from LMS</a:t>
            </a:r>
          </a:p>
          <a:p>
            <a:r>
              <a:rPr lang="en-US" sz="2800" dirty="0" smtClean="0">
                <a:latin typeface="+mj-lt"/>
              </a:rPr>
              <a:t>Perform the Lab Tasks given in the manual and submit it on LMS</a:t>
            </a:r>
          </a:p>
          <a:p>
            <a:r>
              <a:rPr lang="en-US" sz="2800" dirty="0" smtClean="0">
                <a:latin typeface="+mj-lt"/>
              </a:rPr>
              <a:t>Remember to execute scripts with the terminal</a:t>
            </a:r>
          </a:p>
          <a:p>
            <a:pPr marL="0" indent="0" algn="ctr">
              <a:lnSpc>
                <a:spcPct val="150000"/>
              </a:lnSpc>
              <a:buNone/>
            </a:pPr>
            <a:endParaRPr lang="en-US" sz="28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2078098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40" y="295425"/>
            <a:ext cx="7512148"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Lab Overview</a:t>
            </a:r>
            <a:endParaRPr lang="en-US" sz="4400" cap="none" dirty="0">
              <a:solidFill>
                <a:srgbClr val="4D1434"/>
              </a:solidFill>
            </a:endParaRPr>
          </a:p>
        </p:txBody>
      </p:sp>
      <p:sp>
        <p:nvSpPr>
          <p:cNvPr id="15" name="Title 1"/>
          <p:cNvSpPr txBox="1">
            <a:spLocks/>
          </p:cNvSpPr>
          <p:nvPr/>
        </p:nvSpPr>
        <p:spPr>
          <a:xfrm>
            <a:off x="548640" y="1153549"/>
            <a:ext cx="10649243" cy="4853356"/>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en-US" sz="2400" cap="none" dirty="0" smtClean="0">
                <a:solidFill>
                  <a:prstClr val="black"/>
                </a:solidFill>
                <a:cs typeface="Courier New" panose="02070309020205020404" pitchFamily="49" charset="0"/>
              </a:rPr>
              <a:t>In this Lab, you will learn the following:</a:t>
            </a:r>
          </a:p>
          <a:p>
            <a:pPr marL="342900" indent="-342900">
              <a:lnSpc>
                <a:spcPct val="200000"/>
              </a:lnSpc>
              <a:buFont typeface="Arial" panose="020B0604020202020204" pitchFamily="34" charset="0"/>
              <a:buChar char="•"/>
            </a:pPr>
            <a:r>
              <a:rPr lang="en-US" sz="2400" b="1" cap="none" dirty="0" smtClean="0">
                <a:solidFill>
                  <a:prstClr val="black"/>
                </a:solidFill>
                <a:cs typeface="Courier New" panose="02070309020205020404" pitchFamily="49" charset="0"/>
              </a:rPr>
              <a:t>Ubuntu: </a:t>
            </a:r>
            <a:r>
              <a:rPr lang="en-US" sz="2400" cap="none" dirty="0" smtClean="0">
                <a:solidFill>
                  <a:prstClr val="black"/>
                </a:solidFill>
                <a:cs typeface="Courier New" panose="02070309020205020404" pitchFamily="49" charset="0"/>
              </a:rPr>
              <a:t>A popular Linux-based</a:t>
            </a:r>
            <a:r>
              <a:rPr lang="en-US" sz="2400" b="1" cap="none" dirty="0" smtClean="0">
                <a:solidFill>
                  <a:prstClr val="black"/>
                </a:solidFill>
                <a:cs typeface="Courier New" panose="02070309020205020404" pitchFamily="49" charset="0"/>
              </a:rPr>
              <a:t> </a:t>
            </a:r>
            <a:r>
              <a:rPr lang="en-US" sz="2400" cap="none" dirty="0" smtClean="0">
                <a:solidFill>
                  <a:prstClr val="black"/>
                </a:solidFill>
                <a:cs typeface="Courier New" panose="02070309020205020404" pitchFamily="49" charset="0"/>
              </a:rPr>
              <a:t>operating system</a:t>
            </a:r>
          </a:p>
          <a:p>
            <a:pPr marL="342900" indent="-342900">
              <a:lnSpc>
                <a:spcPct val="150000"/>
              </a:lnSpc>
              <a:buFont typeface="Arial" panose="020B0604020202020204" pitchFamily="34" charset="0"/>
              <a:buChar char="•"/>
            </a:pPr>
            <a:r>
              <a:rPr lang="en-US" sz="2400" b="1" cap="none" dirty="0" smtClean="0">
                <a:solidFill>
                  <a:prstClr val="black"/>
                </a:solidFill>
                <a:cs typeface="Courier New" panose="02070309020205020404" pitchFamily="49" charset="0"/>
              </a:rPr>
              <a:t>Python:</a:t>
            </a:r>
            <a:r>
              <a:rPr lang="en-US" sz="2400" cap="none" dirty="0" smtClean="0">
                <a:solidFill>
                  <a:prstClr val="black"/>
                </a:solidFill>
                <a:cs typeface="Courier New" panose="02070309020205020404" pitchFamily="49" charset="0"/>
              </a:rPr>
              <a:t> Programming language used widely in robotics</a:t>
            </a:r>
          </a:p>
          <a:p>
            <a:pPr marL="342900" indent="-342900">
              <a:lnSpc>
                <a:spcPct val="150000"/>
              </a:lnSpc>
              <a:buFont typeface="Arial" panose="020B0604020202020204" pitchFamily="34" charset="0"/>
              <a:buChar char="•"/>
            </a:pPr>
            <a:r>
              <a:rPr lang="en-US" sz="2400" b="1" cap="none" dirty="0" smtClean="0">
                <a:solidFill>
                  <a:prstClr val="black"/>
                </a:solidFill>
                <a:cs typeface="Courier New" panose="02070309020205020404" pitchFamily="49" charset="0"/>
              </a:rPr>
              <a:t>Robot Operating System (ROS): </a:t>
            </a:r>
            <a:r>
              <a:rPr lang="en-US" sz="2400" cap="none" dirty="0" smtClean="0">
                <a:solidFill>
                  <a:prstClr val="black"/>
                </a:solidFill>
                <a:cs typeface="Courier New" panose="02070309020205020404" pitchFamily="49" charset="0"/>
              </a:rPr>
              <a:t>A middleware for programming robots in a simulation environment</a:t>
            </a:r>
          </a:p>
          <a:p>
            <a:pPr marL="342900" indent="-342900">
              <a:lnSpc>
                <a:spcPct val="150000"/>
              </a:lnSpc>
              <a:buFont typeface="Arial" panose="020B0604020202020204" pitchFamily="34" charset="0"/>
              <a:buChar char="•"/>
            </a:pPr>
            <a:r>
              <a:rPr lang="en-US" sz="2400" b="1" cap="none" dirty="0" smtClean="0">
                <a:solidFill>
                  <a:prstClr val="black"/>
                </a:solidFill>
                <a:cs typeface="Courier New" panose="02070309020205020404" pitchFamily="49" charset="0"/>
              </a:rPr>
              <a:t>Gazebo: </a:t>
            </a:r>
            <a:r>
              <a:rPr lang="en-US" sz="2400" cap="none" dirty="0" smtClean="0">
                <a:solidFill>
                  <a:prstClr val="black"/>
                </a:solidFill>
                <a:cs typeface="Courier New" panose="02070309020205020404" pitchFamily="49" charset="0"/>
              </a:rPr>
              <a:t>Physics simulator</a:t>
            </a:r>
            <a:endParaRPr lang="en-US" sz="2400" b="1" cap="none" dirty="0" smtClean="0">
              <a:solidFill>
                <a:prstClr val="black"/>
              </a:solidFill>
              <a:cs typeface="Courier New" panose="02070309020205020404" pitchFamily="49" charset="0"/>
            </a:endParaRPr>
          </a:p>
          <a:p>
            <a:pPr marL="342900" indent="-342900">
              <a:lnSpc>
                <a:spcPct val="150000"/>
              </a:lnSpc>
              <a:buFont typeface="Arial" panose="020B0604020202020204" pitchFamily="34" charset="0"/>
              <a:buChar char="•"/>
            </a:pPr>
            <a:r>
              <a:rPr lang="en-US" sz="2400" b="1" cap="none" dirty="0" smtClean="0">
                <a:solidFill>
                  <a:prstClr val="black"/>
                </a:solidFill>
                <a:cs typeface="Courier New" panose="02070309020205020404" pitchFamily="49" charset="0"/>
              </a:rPr>
              <a:t>OpenCV:</a:t>
            </a:r>
            <a:r>
              <a:rPr lang="en-US" sz="2400" cap="none" dirty="0" smtClean="0">
                <a:solidFill>
                  <a:prstClr val="black"/>
                </a:solidFill>
                <a:cs typeface="Courier New" panose="02070309020205020404" pitchFamily="49" charset="0"/>
              </a:rPr>
              <a:t> Library for image processing and computer vision</a:t>
            </a:r>
          </a:p>
          <a:p>
            <a:pPr marL="342900" indent="-342900">
              <a:lnSpc>
                <a:spcPct val="150000"/>
              </a:lnSpc>
              <a:buFont typeface="Arial" panose="020B0604020202020204" pitchFamily="34" charset="0"/>
              <a:buChar char="•"/>
            </a:pPr>
            <a:endParaRPr lang="en-US" sz="2400"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2747990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What is a Robot</a:t>
            </a:r>
            <a:r>
              <a:rPr lang="en-US" sz="4400" cap="none" dirty="0" smtClean="0">
                <a:solidFill>
                  <a:srgbClr val="4D1434"/>
                </a:solidFill>
                <a:latin typeface="Arial Narrow" panose="020B0606020202030204" pitchFamily="34" charset="0"/>
              </a:rPr>
              <a:t>?</a:t>
            </a:r>
            <a:endParaRPr lang="en-US" sz="4400" cap="none" dirty="0">
              <a:solidFill>
                <a:srgbClr val="4D1434"/>
              </a:solidFill>
              <a:latin typeface="Arial Narrow" panose="020B0606020202030204" pitchFamily="34" charset="0"/>
            </a:endParaRPr>
          </a:p>
        </p:txBody>
      </p:sp>
    </p:spTree>
    <p:extLst>
      <p:ext uri="{BB962C8B-B14F-4D97-AF65-F5344CB8AC3E}">
        <p14:creationId xmlns:p14="http://schemas.microsoft.com/office/powerpoint/2010/main" val="29453831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What is a Robot</a:t>
            </a:r>
            <a:r>
              <a:rPr lang="en-US" sz="4400" cap="none" dirty="0" smtClean="0">
                <a:solidFill>
                  <a:srgbClr val="4D1434"/>
                </a:solidFill>
                <a:latin typeface="Arial Narrow" panose="020B0606020202030204" pitchFamily="34" charset="0"/>
              </a:rPr>
              <a:t>?</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1364567" y="1055073"/>
            <a:ext cx="9537895" cy="885034"/>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cap="none" dirty="0" smtClean="0">
                <a:solidFill>
                  <a:prstClr val="black"/>
                </a:solidFill>
                <a:cs typeface="Courier New" panose="02070309020205020404" pitchFamily="49" charset="0"/>
              </a:rPr>
              <a:t>“A Robot is a programmable, goal-oriented machine that can </a:t>
            </a:r>
            <a:r>
              <a:rPr lang="en-US" sz="2400" i="1" cap="none" dirty="0" smtClean="0">
                <a:solidFill>
                  <a:prstClr val="black"/>
                </a:solidFill>
                <a:cs typeface="Courier New" panose="02070309020205020404" pitchFamily="49" charset="0"/>
              </a:rPr>
              <a:t>sense</a:t>
            </a:r>
            <a:r>
              <a:rPr lang="en-US" sz="2400" cap="none" dirty="0" smtClean="0">
                <a:solidFill>
                  <a:prstClr val="black"/>
                </a:solidFill>
                <a:cs typeface="Courier New" panose="02070309020205020404" pitchFamily="49" charset="0"/>
              </a:rPr>
              <a:t>, </a:t>
            </a:r>
            <a:r>
              <a:rPr lang="en-US" sz="2400" i="1" cap="none" dirty="0" smtClean="0">
                <a:solidFill>
                  <a:prstClr val="black"/>
                </a:solidFill>
                <a:cs typeface="Courier New" panose="02070309020205020404" pitchFamily="49" charset="0"/>
              </a:rPr>
              <a:t>plan</a:t>
            </a:r>
            <a:r>
              <a:rPr lang="en-US" sz="2400" cap="none" dirty="0" smtClean="0">
                <a:solidFill>
                  <a:prstClr val="black"/>
                </a:solidFill>
                <a:cs typeface="Courier New" panose="02070309020205020404" pitchFamily="49" charset="0"/>
              </a:rPr>
              <a:t> and </a:t>
            </a:r>
            <a:r>
              <a:rPr lang="en-US" sz="2400" i="1" cap="none" dirty="0" smtClean="0">
                <a:solidFill>
                  <a:prstClr val="black"/>
                </a:solidFill>
                <a:cs typeface="Courier New" panose="02070309020205020404" pitchFamily="49" charset="0"/>
              </a:rPr>
              <a:t>act</a:t>
            </a:r>
            <a:r>
              <a:rPr lang="en-US" sz="2400" cap="none" dirty="0" smtClean="0">
                <a:solidFill>
                  <a:prstClr val="black"/>
                </a:solidFill>
                <a:cs typeface="Courier New" panose="02070309020205020404" pitchFamily="49" charset="0"/>
              </a:rPr>
              <a:t> to carry out a complex series of activities”</a:t>
            </a:r>
          </a:p>
          <a:p>
            <a:pPr marL="342900" indent="-342900">
              <a:buFont typeface="Arial" panose="020B0604020202020204" pitchFamily="34" charset="0"/>
              <a:buChar char="•"/>
            </a:pPr>
            <a:endParaRPr lang="en-US" sz="2400" cap="none" dirty="0" smtClean="0">
              <a:solidFill>
                <a:prstClr val="black"/>
              </a:solidFill>
              <a:cs typeface="Courier New" panose="02070309020205020404" pitchFamily="49"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3062" y="1940107"/>
            <a:ext cx="8538697" cy="3075721"/>
          </a:xfrm>
          <a:prstGeom prst="rect">
            <a:avLst/>
          </a:prstGeom>
        </p:spPr>
      </p:pic>
      <p:sp>
        <p:nvSpPr>
          <p:cNvPr id="6" name="Title 1"/>
          <p:cNvSpPr txBox="1">
            <a:spLocks/>
          </p:cNvSpPr>
          <p:nvPr/>
        </p:nvSpPr>
        <p:spPr>
          <a:xfrm>
            <a:off x="970670" y="5123308"/>
            <a:ext cx="10297551" cy="1526972"/>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cap="none" dirty="0" smtClean="0">
                <a:solidFill>
                  <a:prstClr val="black"/>
                </a:solidFill>
                <a:cs typeface="Courier New" panose="02070309020205020404" pitchFamily="49" charset="0"/>
              </a:rPr>
              <a:t>The environment contains the state variables of interest which depend on the application. For example, consider a robot that wants to move from start to end position. Here, the state variable is the robot’s own position, i.e. the x and y coordinates of the robot’s center point in the map.</a:t>
            </a:r>
          </a:p>
          <a:p>
            <a:pPr marL="342900" indent="-342900">
              <a:buFont typeface="Arial" panose="020B0604020202020204" pitchFamily="34" charset="0"/>
              <a:buChar char="•"/>
            </a:pPr>
            <a:endParaRPr lang="en-US" sz="2200" cap="none" dirty="0" smtClean="0">
              <a:solidFill>
                <a:prstClr val="black"/>
              </a:solidFill>
              <a:cs typeface="Courier New" panose="02070309020205020404" pitchFamily="49" charset="0"/>
            </a:endParaRPr>
          </a:p>
        </p:txBody>
      </p:sp>
    </p:spTree>
    <p:extLst>
      <p:ext uri="{BB962C8B-B14F-4D97-AF65-F5344CB8AC3E}">
        <p14:creationId xmlns:p14="http://schemas.microsoft.com/office/powerpoint/2010/main" val="3468415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Examples - Humanoids</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675252" y="4318779"/>
            <a:ext cx="3305908"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Nao</a:t>
            </a:r>
          </a:p>
          <a:p>
            <a:r>
              <a:rPr lang="en-US" sz="2400" cap="none" dirty="0" smtClean="0">
                <a:solidFill>
                  <a:prstClr val="black"/>
                </a:solidFill>
                <a:cs typeface="Courier New" panose="02070309020205020404" pitchFamily="49" charset="0"/>
              </a:rPr>
              <a:t>A popular </a:t>
            </a:r>
            <a:r>
              <a:rPr lang="en-US" sz="2400" cap="none" dirty="0">
                <a:solidFill>
                  <a:prstClr val="black"/>
                </a:solidFill>
                <a:cs typeface="Courier New" panose="02070309020205020404" pitchFamily="49" charset="0"/>
              </a:rPr>
              <a:t>humanoid robot used widely for research and educational </a:t>
            </a:r>
            <a:r>
              <a:rPr lang="en-US" sz="2400" cap="none" dirty="0" smtClean="0">
                <a:solidFill>
                  <a:prstClr val="black"/>
                </a:solidFill>
                <a:cs typeface="Courier New" panose="02070309020205020404" pitchFamily="49" charset="0"/>
              </a:rPr>
              <a:t>purposes</a:t>
            </a:r>
            <a:endParaRPr lang="en-US" sz="2400" cap="none" dirty="0">
              <a:solidFill>
                <a:prstClr val="black"/>
              </a:solidFill>
              <a:cs typeface="Courier New" panose="02070309020205020404" pitchFamily="49" charset="0"/>
            </a:endParaRPr>
          </a:p>
        </p:txBody>
      </p:sp>
      <p:sp>
        <p:nvSpPr>
          <p:cNvPr id="4" name="Title 1"/>
          <p:cNvSpPr txBox="1">
            <a:spLocks/>
          </p:cNvSpPr>
          <p:nvPr/>
        </p:nvSpPr>
        <p:spPr>
          <a:xfrm>
            <a:off x="4107769" y="4360982"/>
            <a:ext cx="3657600" cy="2391510"/>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ASIMO</a:t>
            </a:r>
          </a:p>
          <a:p>
            <a:r>
              <a:rPr lang="en-US" sz="2400" cap="none" dirty="0" smtClean="0">
                <a:solidFill>
                  <a:prstClr val="black"/>
                </a:solidFill>
                <a:cs typeface="Courier New" panose="02070309020205020404" pitchFamily="49" charset="0"/>
              </a:rPr>
              <a:t>ASIMO can interact with humans by recognizing human gestures and voice commands.</a:t>
            </a:r>
            <a:endParaRPr lang="en-US" sz="2400" b="1" cap="none" dirty="0" smtClean="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sp>
        <p:nvSpPr>
          <p:cNvPr id="5" name="Title 1"/>
          <p:cNvSpPr txBox="1">
            <a:spLocks/>
          </p:cNvSpPr>
          <p:nvPr/>
        </p:nvSpPr>
        <p:spPr>
          <a:xfrm>
            <a:off x="8201465" y="4389114"/>
            <a:ext cx="3770142"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          Pepper </a:t>
            </a:r>
            <a:endParaRPr lang="en-US" sz="2400" b="1" cap="none" dirty="0">
              <a:solidFill>
                <a:prstClr val="black"/>
              </a:solidFill>
              <a:cs typeface="Courier New" panose="02070309020205020404" pitchFamily="49" charset="0"/>
            </a:endParaRPr>
          </a:p>
          <a:p>
            <a:r>
              <a:rPr lang="en-US" sz="2400" cap="none" dirty="0">
                <a:solidFill>
                  <a:prstClr val="black"/>
                </a:solidFill>
                <a:cs typeface="Courier New" panose="02070309020205020404" pitchFamily="49" charset="0"/>
              </a:rPr>
              <a:t>A service robot that can recognize emotions through facial expressions and is used for assisting people</a:t>
            </a:r>
            <a:endParaRPr lang="en-US" sz="2400" b="1" cap="none" dirty="0">
              <a:solidFill>
                <a:prstClr val="black"/>
              </a:solidFill>
              <a:cs typeface="Courier New" panose="02070309020205020404" pitchFamily="49" charset="0"/>
            </a:endParaRPr>
          </a:p>
        </p:txBody>
      </p:sp>
      <p:pic>
        <p:nvPicPr>
          <p:cNvPr id="3" name="Picture 2"/>
          <p:cNvPicPr>
            <a:picLocks noChangeAspect="1"/>
          </p:cNvPicPr>
          <p:nvPr/>
        </p:nvPicPr>
        <p:blipFill>
          <a:blip r:embed="rId2"/>
          <a:stretch>
            <a:fillRect/>
          </a:stretch>
        </p:blipFill>
        <p:spPr>
          <a:xfrm>
            <a:off x="1308295" y="1102921"/>
            <a:ext cx="1983546" cy="3405087"/>
          </a:xfrm>
          <a:prstGeom prst="rect">
            <a:avLst/>
          </a:prstGeom>
        </p:spPr>
      </p:pic>
      <p:pic>
        <p:nvPicPr>
          <p:cNvPr id="6" name="Picture 5"/>
          <p:cNvPicPr>
            <a:picLocks noChangeAspect="1"/>
          </p:cNvPicPr>
          <p:nvPr/>
        </p:nvPicPr>
        <p:blipFill>
          <a:blip r:embed="rId3"/>
          <a:stretch>
            <a:fillRect/>
          </a:stretch>
        </p:blipFill>
        <p:spPr>
          <a:xfrm>
            <a:off x="4065565" y="1498631"/>
            <a:ext cx="3446582" cy="277794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75188" y="600220"/>
            <a:ext cx="2757267" cy="3676356"/>
          </a:xfrm>
          <a:prstGeom prst="rect">
            <a:avLst/>
          </a:prstGeom>
          <a:ln>
            <a:solidFill>
              <a:schemeClr val="accent1"/>
            </a:solidFill>
          </a:ln>
        </p:spPr>
      </p:pic>
    </p:spTree>
    <p:extLst>
      <p:ext uri="{BB962C8B-B14F-4D97-AF65-F5344CB8AC3E}">
        <p14:creationId xmlns:p14="http://schemas.microsoft.com/office/powerpoint/2010/main" val="38639166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548639" y="295425"/>
            <a:ext cx="11844997" cy="703384"/>
          </a:xfrm>
          <a:prstGeom prst="rect">
            <a:avLst/>
          </a:prstGeom>
          <a:effectLst/>
        </p:spPr>
        <p:txBody>
          <a:bodyPr vert="horz" lIns="91440" tIns="45720" rIns="91440" bIns="45720" rtlCol="0" anchor="b">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cap="none" dirty="0" smtClean="0">
                <a:solidFill>
                  <a:srgbClr val="4D1434"/>
                </a:solidFill>
              </a:rPr>
              <a:t>Robot Examples - Wheeled</a:t>
            </a:r>
            <a:endParaRPr lang="en-US" sz="4400" cap="none" dirty="0">
              <a:solidFill>
                <a:srgbClr val="4D1434"/>
              </a:solidFill>
              <a:latin typeface="Arial Narrow" panose="020B0606020202030204" pitchFamily="34" charset="0"/>
            </a:endParaRPr>
          </a:p>
        </p:txBody>
      </p:sp>
      <p:sp>
        <p:nvSpPr>
          <p:cNvPr id="15" name="Title 1"/>
          <p:cNvSpPr txBox="1">
            <a:spLocks/>
          </p:cNvSpPr>
          <p:nvPr/>
        </p:nvSpPr>
        <p:spPr>
          <a:xfrm>
            <a:off x="534571" y="4234373"/>
            <a:ext cx="3305908" cy="2616593"/>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err="1" smtClean="0">
                <a:solidFill>
                  <a:prstClr val="black"/>
                </a:solidFill>
                <a:cs typeface="Courier New" panose="02070309020205020404" pitchFamily="49" charset="0"/>
              </a:rPr>
              <a:t>TurtleBot</a:t>
            </a:r>
            <a:r>
              <a:rPr lang="en-US" sz="2400" b="1" cap="none" dirty="0" smtClean="0">
                <a:solidFill>
                  <a:prstClr val="black"/>
                </a:solidFill>
                <a:cs typeface="Courier New" panose="02070309020205020404" pitchFamily="49" charset="0"/>
              </a:rPr>
              <a:t> 2</a:t>
            </a:r>
          </a:p>
          <a:p>
            <a:r>
              <a:rPr lang="en-US" sz="2400" cap="none" dirty="0" smtClean="0">
                <a:solidFill>
                  <a:prstClr val="black"/>
                </a:solidFill>
                <a:cs typeface="Courier New" panose="02070309020205020404" pitchFamily="49" charset="0"/>
              </a:rPr>
              <a:t>A </a:t>
            </a:r>
            <a:r>
              <a:rPr lang="en-US" sz="2400" cap="none" dirty="0">
                <a:solidFill>
                  <a:prstClr val="black"/>
                </a:solidFill>
                <a:cs typeface="Courier New" panose="02070309020205020404" pitchFamily="49" charset="0"/>
              </a:rPr>
              <a:t>mobile robot platform which is used primarily for educational purposes</a:t>
            </a:r>
          </a:p>
          <a:p>
            <a:endParaRPr lang="en-US" sz="2400" cap="none" dirty="0" smtClean="0">
              <a:solidFill>
                <a:prstClr val="black"/>
              </a:solidFill>
              <a:cs typeface="Courier New" panose="02070309020205020404" pitchFamily="49" charset="0"/>
            </a:endParaRPr>
          </a:p>
          <a:p>
            <a:pPr marL="342900" indent="-342900">
              <a:buFont typeface="Arial" panose="020B0604020202020204" pitchFamily="34" charset="0"/>
              <a:buChar char="•"/>
            </a:pPr>
            <a:endParaRPr lang="en-US" sz="2400" b="1" cap="none" dirty="0">
              <a:solidFill>
                <a:prstClr val="black"/>
              </a:solidFill>
              <a:cs typeface="Courier New" panose="02070309020205020404" pitchFamily="49" charset="0"/>
            </a:endParaRPr>
          </a:p>
        </p:txBody>
      </p:sp>
      <p:sp>
        <p:nvSpPr>
          <p:cNvPr id="4" name="Title 1"/>
          <p:cNvSpPr txBox="1">
            <a:spLocks/>
          </p:cNvSpPr>
          <p:nvPr/>
        </p:nvSpPr>
        <p:spPr>
          <a:xfrm>
            <a:off x="4046573" y="4234373"/>
            <a:ext cx="3545060" cy="2208628"/>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a:solidFill>
                  <a:prstClr val="black"/>
                </a:solidFill>
                <a:cs typeface="Courier New" panose="02070309020205020404" pitchFamily="49" charset="0"/>
              </a:rPr>
              <a:t>Pioneer </a:t>
            </a:r>
            <a:r>
              <a:rPr lang="en-US" sz="2400" b="1" cap="none" dirty="0" smtClean="0">
                <a:solidFill>
                  <a:prstClr val="black"/>
                </a:solidFill>
                <a:cs typeface="Courier New" panose="02070309020205020404" pitchFamily="49" charset="0"/>
              </a:rPr>
              <a:t>3-AT</a:t>
            </a:r>
            <a:endParaRPr lang="en-US" sz="2400"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An </a:t>
            </a:r>
            <a:r>
              <a:rPr lang="en-US" sz="2400" cap="none" dirty="0">
                <a:solidFill>
                  <a:prstClr val="black"/>
                </a:solidFill>
                <a:cs typeface="Courier New" panose="02070309020205020404" pitchFamily="49" charset="0"/>
              </a:rPr>
              <a:t>all-purpose outdoor robot with support for 16 </a:t>
            </a:r>
            <a:r>
              <a:rPr lang="en-US" sz="2400" cap="none" dirty="0" smtClean="0">
                <a:solidFill>
                  <a:prstClr val="black"/>
                </a:solidFill>
                <a:cs typeface="Courier New" panose="02070309020205020404" pitchFamily="49" charset="0"/>
              </a:rPr>
              <a:t>SONARs and a LASER scanner</a:t>
            </a:r>
            <a:endParaRPr lang="en-US" sz="2400" b="1" cap="none" dirty="0">
              <a:solidFill>
                <a:prstClr val="black"/>
              </a:solidFill>
              <a:cs typeface="Courier New" panose="02070309020205020404" pitchFamily="49" charset="0"/>
            </a:endParaRPr>
          </a:p>
        </p:txBody>
      </p:sp>
      <p:pic>
        <p:nvPicPr>
          <p:cNvPr id="4098" name="Picture 2" descr="Turtlebot 2 – Dabit Indus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637" y="1242759"/>
            <a:ext cx="2860205" cy="286020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046573" y="1242926"/>
            <a:ext cx="3203210" cy="2856510"/>
          </a:xfrm>
          <a:prstGeom prst="rect">
            <a:avLst/>
          </a:prstGeom>
          <a:ln>
            <a:solidFill>
              <a:schemeClr val="accent1"/>
            </a:solidFill>
          </a:ln>
        </p:spPr>
      </p:pic>
      <p:pic>
        <p:nvPicPr>
          <p:cNvPr id="3" name="Picture 2"/>
          <p:cNvPicPr>
            <a:picLocks noChangeAspect="1"/>
          </p:cNvPicPr>
          <p:nvPr/>
        </p:nvPicPr>
        <p:blipFill>
          <a:blip r:embed="rId4"/>
          <a:stretch>
            <a:fillRect/>
          </a:stretch>
        </p:blipFill>
        <p:spPr>
          <a:xfrm>
            <a:off x="7875514" y="1242759"/>
            <a:ext cx="3943608" cy="2856677"/>
          </a:xfrm>
          <a:prstGeom prst="rect">
            <a:avLst/>
          </a:prstGeom>
          <a:ln>
            <a:solidFill>
              <a:schemeClr val="accent1"/>
            </a:solidFill>
          </a:ln>
        </p:spPr>
      </p:pic>
      <p:sp>
        <p:nvSpPr>
          <p:cNvPr id="10" name="Title 1"/>
          <p:cNvSpPr txBox="1">
            <a:spLocks/>
          </p:cNvSpPr>
          <p:nvPr/>
        </p:nvSpPr>
        <p:spPr>
          <a:xfrm>
            <a:off x="7917768" y="4234373"/>
            <a:ext cx="3657600" cy="2208628"/>
          </a:xfrm>
          <a:prstGeom prst="rect">
            <a:avLst/>
          </a:prstGeom>
          <a:effectLst/>
        </p:spPr>
        <p:txBody>
          <a:bodyPr vert="horz" lIns="91440" tIns="45720" rIns="91440" bIns="45720" rtlCol="0" anchor="t">
            <a:noAutofit/>
          </a:bodyPr>
          <a:lstStyle>
            <a:lvl1pPr algn="l" defTabSz="457200" rtl="0" eaLnBrk="1" latinLnBrk="0" hangingPunct="1">
              <a:spcBef>
                <a:spcPct val="0"/>
              </a:spcBef>
              <a:buNone/>
              <a:defRPr sz="3600" b="0" kern="1200" cap="all">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b="1" cap="none" dirty="0" smtClean="0">
                <a:solidFill>
                  <a:prstClr val="black"/>
                </a:solidFill>
                <a:cs typeface="Courier New" panose="02070309020205020404" pitchFamily="49" charset="0"/>
              </a:rPr>
              <a:t>Dingo</a:t>
            </a:r>
            <a:endParaRPr lang="en-US" sz="2400" cap="none" dirty="0" smtClean="0">
              <a:solidFill>
                <a:prstClr val="black"/>
              </a:solidFill>
              <a:cs typeface="Courier New" panose="02070309020205020404" pitchFamily="49" charset="0"/>
            </a:endParaRPr>
          </a:p>
          <a:p>
            <a:r>
              <a:rPr lang="en-US" sz="2400" cap="none" dirty="0" smtClean="0">
                <a:solidFill>
                  <a:prstClr val="black"/>
                </a:solidFill>
                <a:cs typeface="Courier New" panose="02070309020205020404" pitchFamily="49" charset="0"/>
              </a:rPr>
              <a:t>A compact, light-weight, mobile robot for indoor use</a:t>
            </a:r>
            <a:endParaRPr lang="en-US" sz="2400" b="1" cap="none" dirty="0">
              <a:solidFill>
                <a:prstClr val="black"/>
              </a:solidFill>
              <a:cs typeface="Courier New" panose="02070309020205020404" pitchFamily="49" charset="0"/>
            </a:endParaRPr>
          </a:p>
        </p:txBody>
      </p:sp>
    </p:spTree>
    <p:extLst>
      <p:ext uri="{BB962C8B-B14F-4D97-AF65-F5344CB8AC3E}">
        <p14:creationId xmlns:p14="http://schemas.microsoft.com/office/powerpoint/2010/main" val="873034600"/>
      </p:ext>
    </p:extLst>
  </p:cSld>
  <p:clrMapOvr>
    <a:masterClrMapping/>
  </p:clrMapOvr>
  <p:timing>
    <p:tnLst>
      <p:par>
        <p:cTn id="1" dur="indefinite" restart="never" nodeType="tmRoot"/>
      </p:par>
    </p:tn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1_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
  <TotalTime>1385</TotalTime>
  <Words>2694</Words>
  <Application>Microsoft Office PowerPoint</Application>
  <PresentationFormat>Widescreen</PresentationFormat>
  <Paragraphs>460</Paragraphs>
  <Slides>44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Arial</vt:lpstr>
      <vt:lpstr>Arial Narrow</vt:lpstr>
      <vt:lpstr>Cambria Math</vt:lpstr>
      <vt:lpstr>Courier New</vt:lpstr>
      <vt:lpstr>Gill Sans MT</vt:lpstr>
      <vt:lpstr>Wingdings</vt:lpstr>
      <vt:lpstr>Wingdings 2</vt:lpstr>
      <vt:lpstr>Dividend</vt:lpstr>
      <vt:lpstr>1_Dividend</vt:lpstr>
      <vt:lpstr>Robotics Lab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Munadi Sial</cp:lastModifiedBy>
  <cp:revision>300</cp:revision>
  <dcterms:created xsi:type="dcterms:W3CDTF">2022-08-25T07:12:22Z</dcterms:created>
  <dcterms:modified xsi:type="dcterms:W3CDTF">2024-01-27T13:08:37Z</dcterms:modified>
</cp:coreProperties>
</file>